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1" r:id="rId1"/>
  </p:sldMasterIdLst>
  <p:handoutMasterIdLst>
    <p:handoutMasterId r:id="rId5"/>
  </p:handoutMasterIdLst>
  <p:sldIdLst>
    <p:sldId id="275" r:id="rId2"/>
    <p:sldId id="278" r:id="rId3"/>
    <p:sldId id="279" r:id="rId4"/>
  </p:sldIdLst>
  <p:sldSz cx="9144000" cy="6858000" type="screen4x3"/>
  <p:notesSz cx="7099300" cy="10234613"/>
  <p:embeddedFontLst>
    <p:embeddedFont>
      <p:font typeface="Calibri" pitchFamily="34" charset="0"/>
      <p:regular r:id="rId6"/>
      <p:bold r:id="rId7"/>
      <p:italic r:id="rId8"/>
      <p:boldItalic r:id="rId9"/>
    </p:embeddedFont>
    <p:embeddedFont>
      <p:font typeface="Lucida Handwriting" pitchFamily="66" charset="0"/>
      <p:regular r:id="rId10"/>
    </p:embeddedFont>
  </p:embeddedFont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9SNoCZEwIwDbNGuiamvV+g==" hashData="eexc406pSU37+wjFTcwyS36/RM8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006600"/>
    <a:srgbClr val="660033"/>
    <a:srgbClr val="6600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Dunkle Formatvorlage 2 - Akzent 5/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Dunkle Formatvorlage 2 - Akzent 1/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6158" tIns="48079" rIns="96158" bIns="48079" rtlCol="0"/>
          <a:lstStyle>
            <a:lvl1pPr algn="l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6158" tIns="48079" rIns="96158" bIns="48079" rtlCol="0"/>
          <a:lstStyle>
            <a:lvl1pPr algn="r">
              <a:defRPr sz="1300"/>
            </a:lvl1pPr>
          </a:lstStyle>
          <a:p>
            <a:pPr>
              <a:defRPr/>
            </a:pPr>
            <a:fld id="{3798FA44-E326-4C15-A62E-1E2C9163320F}" type="datetimeFigureOut">
              <a:rPr lang="de-DE"/>
              <a:pPr>
                <a:defRPr/>
              </a:pPr>
              <a:t>08.01.2013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6158" tIns="48079" rIns="96158" bIns="48079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6158" tIns="48079" rIns="96158" bIns="48079" rtlCol="0" anchor="b"/>
          <a:lstStyle>
            <a:lvl1pPr algn="r">
              <a:defRPr sz="1300"/>
            </a:lvl1pPr>
          </a:lstStyle>
          <a:p>
            <a:pPr>
              <a:defRPr/>
            </a:pPr>
            <a:fld id="{1711DCFB-89CA-4047-BD08-C07234E62F9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88100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964FE-3710-4FF8-BC1A-9C83CF228E28}" type="datetimeFigureOut">
              <a:rPr lang="de-DE"/>
              <a:pPr>
                <a:defRPr/>
              </a:pPr>
              <a:t>08.01.2013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2C580-BE71-4799-AF50-E60AF14968E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2051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2470AEA-53A5-472A-9DDC-7AECCF1DE611}" type="datetimeFigureOut">
              <a:rPr lang="de-DE"/>
              <a:pPr>
                <a:defRPr/>
              </a:pPr>
              <a:t>08.01.2013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EF0CD9-0FA7-4ECB-98D2-223504AF18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8" name="Rechteck 7"/>
          <p:cNvSpPr/>
          <p:nvPr userDrawn="1"/>
        </p:nvSpPr>
        <p:spPr>
          <a:xfrm>
            <a:off x="285750" y="285750"/>
            <a:ext cx="8572500" cy="60721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0" y="6258212"/>
            <a:ext cx="9144000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600" b="1" cap="none" spc="50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Physik </a:t>
            </a:r>
            <a:r>
              <a:rPr lang="de-DE" sz="3600" b="1" cap="none" spc="5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 </a:t>
            </a:r>
            <a:r>
              <a:rPr lang="de-DE" sz="3600" b="1" cap="none" spc="50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</a:t>
            </a:r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444" y="1266444"/>
            <a:ext cx="4325112" cy="432511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54000" contras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92" y="545592"/>
            <a:ext cx="8281416" cy="5766816"/>
          </a:xfrm>
          <a:prstGeom prst="rect">
            <a:avLst/>
          </a:prstGeom>
        </p:spPr>
      </p:pic>
      <p:sp>
        <p:nvSpPr>
          <p:cNvPr id="12" name="Foliennummernplatzhalter 5"/>
          <p:cNvSpPr txBox="1">
            <a:spLocks/>
          </p:cNvSpPr>
          <p:nvPr userDrawn="1"/>
        </p:nvSpPr>
        <p:spPr>
          <a:xfrm>
            <a:off x="296611" y="63988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03D3845-CC97-4723-911A-D3E3185955CD}" type="slidenum">
              <a:rPr lang="de-DE" sz="1200" smtClean="0">
                <a:solidFill>
                  <a:schemeClr val="bg1"/>
                </a:solidFill>
              </a:rPr>
              <a:pPr>
                <a:defRPr/>
              </a:pPr>
              <a:t>‹Nr.›</a:t>
            </a:fld>
            <a:endParaRPr lang="de-DE" sz="120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1626847" y="332656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Lucida Handwriting" pitchFamily="66" charset="0"/>
              </a:rPr>
              <a:t>Die </a:t>
            </a:r>
            <a:r>
              <a:rPr lang="de-DE" sz="2400" b="1" dirty="0" smtClean="0">
                <a:latin typeface="Lucida Handwriting" pitchFamily="66" charset="0"/>
              </a:rPr>
              <a:t> physikalische  Größe  Dichte</a:t>
            </a:r>
            <a:endParaRPr lang="de-DE" sz="2400" b="1" dirty="0">
              <a:latin typeface="Lucida Handwriting" pitchFamily="66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46340" y="1828232"/>
            <a:ext cx="6454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Abhängigkeit :   Masse  / Volumen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780767" y="2232572"/>
            <a:ext cx="6454892" cy="789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de-DE" b="1" dirty="0" smtClean="0">
                <a:latin typeface="Lucida Handwriting" pitchFamily="66" charset="0"/>
              </a:rPr>
              <a:t>V  in  cm³</a:t>
            </a:r>
          </a:p>
          <a:p>
            <a:pPr>
              <a:lnSpc>
                <a:spcPts val="2800"/>
              </a:lnSpc>
            </a:pPr>
            <a:r>
              <a:rPr lang="de-DE" b="1" dirty="0" smtClean="0">
                <a:latin typeface="Lucida Handwriting" pitchFamily="66" charset="0"/>
              </a:rPr>
              <a:t>m  in  g</a:t>
            </a:r>
            <a:endParaRPr lang="de-DE" b="1" dirty="0">
              <a:latin typeface="Lucida Handwriting" pitchFamily="66" charset="0"/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780766" y="2214100"/>
            <a:ext cx="5556370" cy="1412452"/>
            <a:chOff x="743823" y="2511368"/>
            <a:chExt cx="5405003" cy="1412452"/>
          </a:xfrm>
        </p:grpSpPr>
        <p:sp>
          <p:nvSpPr>
            <p:cNvPr id="2" name="Rechteck 1"/>
            <p:cNvSpPr/>
            <p:nvPr/>
          </p:nvSpPr>
          <p:spPr>
            <a:xfrm>
              <a:off x="743823" y="2511368"/>
              <a:ext cx="1451913" cy="3949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2195737" y="2511368"/>
              <a:ext cx="792088" cy="3949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Rechteck 28"/>
            <p:cNvSpPr/>
            <p:nvPr/>
          </p:nvSpPr>
          <p:spPr>
            <a:xfrm>
              <a:off x="2987825" y="2511368"/>
              <a:ext cx="792088" cy="3949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34"/>
            <p:cNvSpPr/>
            <p:nvPr/>
          </p:nvSpPr>
          <p:spPr>
            <a:xfrm>
              <a:off x="3773168" y="2511368"/>
              <a:ext cx="792088" cy="3949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Rechteck 37"/>
            <p:cNvSpPr/>
            <p:nvPr/>
          </p:nvSpPr>
          <p:spPr>
            <a:xfrm>
              <a:off x="4565005" y="2511368"/>
              <a:ext cx="792088" cy="3949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Rechteck 38"/>
            <p:cNvSpPr/>
            <p:nvPr/>
          </p:nvSpPr>
          <p:spPr>
            <a:xfrm>
              <a:off x="5356737" y="2511368"/>
              <a:ext cx="792088" cy="3949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" name="Rechteck 39"/>
            <p:cNvSpPr/>
            <p:nvPr/>
          </p:nvSpPr>
          <p:spPr>
            <a:xfrm>
              <a:off x="743823" y="2906348"/>
              <a:ext cx="1451913" cy="3949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Rechteck 40"/>
            <p:cNvSpPr/>
            <p:nvPr/>
          </p:nvSpPr>
          <p:spPr>
            <a:xfrm>
              <a:off x="2195737" y="2906348"/>
              <a:ext cx="792088" cy="3949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" name="Rechteck 41"/>
            <p:cNvSpPr/>
            <p:nvPr/>
          </p:nvSpPr>
          <p:spPr>
            <a:xfrm>
              <a:off x="2987825" y="2906348"/>
              <a:ext cx="792088" cy="3949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Rechteck 42"/>
            <p:cNvSpPr/>
            <p:nvPr/>
          </p:nvSpPr>
          <p:spPr>
            <a:xfrm>
              <a:off x="3773168" y="2906348"/>
              <a:ext cx="792088" cy="3949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Rechteck 43"/>
            <p:cNvSpPr/>
            <p:nvPr/>
          </p:nvSpPr>
          <p:spPr>
            <a:xfrm>
              <a:off x="4565005" y="2906348"/>
              <a:ext cx="792088" cy="3949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Rechteck 44"/>
            <p:cNvSpPr/>
            <p:nvPr/>
          </p:nvSpPr>
          <p:spPr>
            <a:xfrm>
              <a:off x="5356738" y="2906348"/>
              <a:ext cx="792088" cy="3949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" name="Rechteck 45"/>
            <p:cNvSpPr/>
            <p:nvPr/>
          </p:nvSpPr>
          <p:spPr>
            <a:xfrm>
              <a:off x="743823" y="3296038"/>
              <a:ext cx="1451913" cy="6277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" name="Rechteck 46"/>
            <p:cNvSpPr/>
            <p:nvPr/>
          </p:nvSpPr>
          <p:spPr>
            <a:xfrm>
              <a:off x="2195737" y="3296038"/>
              <a:ext cx="792088" cy="6277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" name="Rechteck 47"/>
            <p:cNvSpPr/>
            <p:nvPr/>
          </p:nvSpPr>
          <p:spPr>
            <a:xfrm>
              <a:off x="2987825" y="3296038"/>
              <a:ext cx="792088" cy="6277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" name="Rechteck 48"/>
            <p:cNvSpPr/>
            <p:nvPr/>
          </p:nvSpPr>
          <p:spPr>
            <a:xfrm>
              <a:off x="3773168" y="3296038"/>
              <a:ext cx="792088" cy="6277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" name="Rechteck 49"/>
            <p:cNvSpPr/>
            <p:nvPr/>
          </p:nvSpPr>
          <p:spPr>
            <a:xfrm>
              <a:off x="4565005" y="3296038"/>
              <a:ext cx="792088" cy="6277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Rechteck 50"/>
            <p:cNvSpPr/>
            <p:nvPr/>
          </p:nvSpPr>
          <p:spPr>
            <a:xfrm>
              <a:off x="5356738" y="3296038"/>
              <a:ext cx="792088" cy="6277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2" name="Textfeld 51"/>
          <p:cNvSpPr txBox="1"/>
          <p:nvPr/>
        </p:nvSpPr>
        <p:spPr>
          <a:xfrm>
            <a:off x="746340" y="3833340"/>
            <a:ext cx="7607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Je  größer  das  Volumen,  desto  größer  ist  die  Masse.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720512" y="4309688"/>
            <a:ext cx="7607020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de-DE" b="1" dirty="0" smtClean="0">
                <a:latin typeface="Lucida Handwriting" pitchFamily="66" charset="0"/>
              </a:rPr>
              <a:t>Vermutung :  Masse  und  Volumen  sind  </a:t>
            </a:r>
            <a:br>
              <a:rPr lang="de-DE" b="1" dirty="0" smtClean="0">
                <a:latin typeface="Lucida Handwriting" pitchFamily="66" charset="0"/>
              </a:rPr>
            </a:br>
            <a:r>
              <a:rPr lang="de-DE" b="1" dirty="0" smtClean="0">
                <a:latin typeface="Lucida Handwriting" pitchFamily="66" charset="0"/>
              </a:rPr>
              <a:t>                       </a:t>
            </a:r>
            <a:r>
              <a:rPr lang="de-DE" b="1" dirty="0" smtClean="0">
                <a:solidFill>
                  <a:srgbClr val="990033"/>
                </a:solidFill>
                <a:latin typeface="Lucida Handwriting" pitchFamily="66" charset="0"/>
              </a:rPr>
              <a:t>direkt  proportional  </a:t>
            </a:r>
            <a:r>
              <a:rPr lang="de-DE" b="1" dirty="0" smtClean="0">
                <a:latin typeface="Lucida Handwriting" pitchFamily="66" charset="0"/>
              </a:rPr>
              <a:t>zueinander. 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720512" y="5186594"/>
            <a:ext cx="760702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de-DE" b="1" dirty="0" smtClean="0">
                <a:latin typeface="Lucida Handwriting" pitchFamily="66" charset="0"/>
              </a:rPr>
              <a:t>Nachweis:       </a:t>
            </a:r>
            <a:r>
              <a:rPr lang="de-DE" b="1" dirty="0" err="1" smtClean="0">
                <a:latin typeface="Lucida Handwriting" pitchFamily="66" charset="0"/>
              </a:rPr>
              <a:t>Quotientengleiche</a:t>
            </a:r>
            <a:r>
              <a:rPr lang="de-DE" b="1" dirty="0" smtClean="0">
                <a:latin typeface="Lucida Handwriting" pitchFamily="66" charset="0"/>
              </a:rPr>
              <a:t>  Zahlenpaare  </a:t>
            </a:r>
            <a:endParaRPr lang="de-DE" b="1" dirty="0">
              <a:latin typeface="Lucida Handwriting" pitchFamily="66" charset="0"/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755576" y="5535704"/>
            <a:ext cx="1710761" cy="747788"/>
            <a:chOff x="2608271" y="5661248"/>
            <a:chExt cx="1710761" cy="747788"/>
          </a:xfrm>
        </p:grpSpPr>
        <p:sp>
          <p:nvSpPr>
            <p:cNvPr id="55" name="Textfeld 54"/>
            <p:cNvSpPr txBox="1"/>
            <p:nvPr/>
          </p:nvSpPr>
          <p:spPr>
            <a:xfrm>
              <a:off x="2608271" y="5661248"/>
              <a:ext cx="1656868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de-DE" b="1" dirty="0" smtClean="0">
                  <a:latin typeface="Lucida Handwriting" pitchFamily="66" charset="0"/>
                </a:rPr>
                <a:t>m</a:t>
              </a:r>
              <a:endParaRPr lang="de-DE" b="1" dirty="0">
                <a:latin typeface="Lucida Handwriting" pitchFamily="66" charset="0"/>
              </a:endParaRPr>
            </a:p>
          </p:txBody>
        </p:sp>
        <p:sp>
          <p:nvSpPr>
            <p:cNvPr id="56" name="Textfeld 55"/>
            <p:cNvSpPr txBox="1"/>
            <p:nvPr/>
          </p:nvSpPr>
          <p:spPr>
            <a:xfrm>
              <a:off x="2662164" y="5978149"/>
              <a:ext cx="165686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de-DE" b="1" dirty="0" smtClean="0">
                  <a:latin typeface="Lucida Handwriting" pitchFamily="66" charset="0"/>
                </a:rPr>
                <a:t>V</a:t>
              </a:r>
              <a:endParaRPr lang="de-DE" b="1" dirty="0">
                <a:latin typeface="Lucida Handwriting" pitchFamily="66" charset="0"/>
              </a:endParaRPr>
            </a:p>
          </p:txBody>
        </p:sp>
        <p:cxnSp>
          <p:nvCxnSpPr>
            <p:cNvPr id="13" name="Gerade Verbindung 12"/>
            <p:cNvCxnSpPr/>
            <p:nvPr/>
          </p:nvCxnSpPr>
          <p:spPr>
            <a:xfrm>
              <a:off x="2635979" y="6030524"/>
              <a:ext cx="4423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feld 56"/>
          <p:cNvSpPr txBox="1"/>
          <p:nvPr/>
        </p:nvSpPr>
        <p:spPr>
          <a:xfrm>
            <a:off x="1224568" y="5653173"/>
            <a:ext cx="7307872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de-DE" b="1" dirty="0" smtClean="0">
                <a:latin typeface="Lucida Handwriting" pitchFamily="66" charset="0"/>
              </a:rPr>
              <a:t>=  konstant.     </a:t>
            </a:r>
            <a:r>
              <a:rPr lang="de-DE" dirty="0" smtClean="0">
                <a:latin typeface="Lucida Handwriting" pitchFamily="66" charset="0"/>
              </a:rPr>
              <a:t>Die  Konstante  heißt  </a:t>
            </a:r>
            <a:r>
              <a:rPr lang="de-DE" sz="2000" b="1" dirty="0" smtClean="0">
                <a:solidFill>
                  <a:srgbClr val="FF0000"/>
                </a:solidFill>
                <a:latin typeface="Lucida Handwriting" pitchFamily="66" charset="0"/>
              </a:rPr>
              <a:t>Dichte</a:t>
            </a:r>
            <a:r>
              <a:rPr lang="de-DE" sz="2000" b="1" dirty="0">
                <a:solidFill>
                  <a:srgbClr val="FF0000"/>
                </a:solidFill>
                <a:latin typeface="Lucida Handwriting" pitchFamily="66" charset="0"/>
              </a:rPr>
              <a:t>.</a:t>
            </a:r>
          </a:p>
          <a:p>
            <a:pPr>
              <a:lnSpc>
                <a:spcPts val="2800"/>
              </a:lnSpc>
            </a:pPr>
            <a:endParaRPr lang="de-DE" b="1" dirty="0">
              <a:latin typeface="Lucida Handwriting" pitchFamily="66" charset="0"/>
            </a:endParaRPr>
          </a:p>
        </p:txBody>
      </p:sp>
      <p:grpSp>
        <p:nvGrpSpPr>
          <p:cNvPr id="17" name="Gruppieren 16"/>
          <p:cNvGrpSpPr/>
          <p:nvPr/>
        </p:nvGrpSpPr>
        <p:grpSpPr>
          <a:xfrm>
            <a:off x="792520" y="2917588"/>
            <a:ext cx="1539876" cy="817194"/>
            <a:chOff x="755576" y="3177912"/>
            <a:chExt cx="1539876" cy="817194"/>
          </a:xfrm>
        </p:grpSpPr>
        <p:grpSp>
          <p:nvGrpSpPr>
            <p:cNvPr id="58" name="Gruppieren 57"/>
            <p:cNvGrpSpPr/>
            <p:nvPr/>
          </p:nvGrpSpPr>
          <p:grpSpPr>
            <a:xfrm>
              <a:off x="755576" y="3226799"/>
              <a:ext cx="648072" cy="768307"/>
              <a:chOff x="2608271" y="5661248"/>
              <a:chExt cx="648072" cy="768307"/>
            </a:xfrm>
          </p:grpSpPr>
          <p:sp>
            <p:nvSpPr>
              <p:cNvPr id="59" name="Textfeld 58"/>
              <p:cNvSpPr txBox="1"/>
              <p:nvPr/>
            </p:nvSpPr>
            <p:spPr>
              <a:xfrm>
                <a:off x="2608271" y="5661248"/>
                <a:ext cx="648072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b="1" dirty="0" smtClean="0">
                    <a:latin typeface="Lucida Handwriting" pitchFamily="66" charset="0"/>
                  </a:rPr>
                  <a:t>m</a:t>
                </a:r>
                <a:endParaRPr lang="de-DE" b="1" dirty="0">
                  <a:latin typeface="Lucida Handwriting" pitchFamily="66" charset="0"/>
                </a:endParaRPr>
              </a:p>
            </p:txBody>
          </p:sp>
          <p:sp>
            <p:nvSpPr>
              <p:cNvPr id="60" name="Textfeld 59"/>
              <p:cNvSpPr txBox="1"/>
              <p:nvPr/>
            </p:nvSpPr>
            <p:spPr>
              <a:xfrm>
                <a:off x="2662164" y="5978149"/>
                <a:ext cx="594179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b="1" dirty="0" smtClean="0">
                    <a:latin typeface="Lucida Handwriting" pitchFamily="66" charset="0"/>
                  </a:rPr>
                  <a:t>V</a:t>
                </a:r>
                <a:endParaRPr lang="de-DE" b="1" dirty="0">
                  <a:latin typeface="Lucida Handwriting" pitchFamily="66" charset="0"/>
                </a:endParaRPr>
              </a:p>
            </p:txBody>
          </p:sp>
          <p:cxnSp>
            <p:nvCxnSpPr>
              <p:cNvPr id="61" name="Gerade Verbindung 60"/>
              <p:cNvCxnSpPr/>
              <p:nvPr/>
            </p:nvCxnSpPr>
            <p:spPr>
              <a:xfrm>
                <a:off x="2635979" y="6030524"/>
                <a:ext cx="44239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uppieren 61"/>
            <p:cNvGrpSpPr/>
            <p:nvPr/>
          </p:nvGrpSpPr>
          <p:grpSpPr>
            <a:xfrm>
              <a:off x="1534712" y="3177912"/>
              <a:ext cx="760740" cy="754498"/>
              <a:chOff x="2495603" y="5661248"/>
              <a:chExt cx="760740" cy="754498"/>
            </a:xfrm>
          </p:grpSpPr>
          <p:sp>
            <p:nvSpPr>
              <p:cNvPr id="63" name="Textfeld 62"/>
              <p:cNvSpPr txBox="1"/>
              <p:nvPr/>
            </p:nvSpPr>
            <p:spPr>
              <a:xfrm>
                <a:off x="2608271" y="5661248"/>
                <a:ext cx="648072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sz="1600" b="1" dirty="0" smtClean="0">
                    <a:latin typeface="Lucida Handwriting" pitchFamily="66" charset="0"/>
                  </a:rPr>
                  <a:t>g</a:t>
                </a:r>
                <a:endParaRPr lang="de-DE" sz="1600" b="1" dirty="0">
                  <a:latin typeface="Lucida Handwriting" pitchFamily="66" charset="0"/>
                </a:endParaRPr>
              </a:p>
            </p:txBody>
          </p:sp>
          <p:sp>
            <p:nvSpPr>
              <p:cNvPr id="64" name="Textfeld 63"/>
              <p:cNvSpPr txBox="1"/>
              <p:nvPr/>
            </p:nvSpPr>
            <p:spPr>
              <a:xfrm>
                <a:off x="2495603" y="5964340"/>
                <a:ext cx="697535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sz="1600" b="1" dirty="0">
                    <a:latin typeface="Lucida Handwriting" pitchFamily="66" charset="0"/>
                  </a:rPr>
                  <a:t>c</a:t>
                </a:r>
                <a:r>
                  <a:rPr lang="de-DE" sz="1600" b="1" dirty="0" smtClean="0">
                    <a:latin typeface="Lucida Handwriting" pitchFamily="66" charset="0"/>
                  </a:rPr>
                  <a:t>m³</a:t>
                </a:r>
                <a:endParaRPr lang="de-DE" sz="1600" b="1" dirty="0">
                  <a:latin typeface="Lucida Handwriting" pitchFamily="66" charset="0"/>
                </a:endParaRPr>
              </a:p>
            </p:txBody>
          </p:sp>
          <p:cxnSp>
            <p:nvCxnSpPr>
              <p:cNvPr id="65" name="Gerade Verbindung 64"/>
              <p:cNvCxnSpPr/>
              <p:nvPr/>
            </p:nvCxnSpPr>
            <p:spPr>
              <a:xfrm>
                <a:off x="2635979" y="6085940"/>
                <a:ext cx="44239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Rechteck 15"/>
            <p:cNvSpPr/>
            <p:nvPr/>
          </p:nvSpPr>
          <p:spPr>
            <a:xfrm>
              <a:off x="1149162" y="3369847"/>
              <a:ext cx="5517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b="1" dirty="0">
                  <a:latin typeface="Lucida Handwriting" pitchFamily="66" charset="0"/>
                </a:rPr>
                <a:t>in </a:t>
              </a:r>
              <a:endParaRPr lang="de-DE" dirty="0"/>
            </a:p>
          </p:txBody>
        </p:sp>
      </p:grpSp>
      <p:sp>
        <p:nvSpPr>
          <p:cNvPr id="18" name="Rechteck 17"/>
          <p:cNvSpPr/>
          <p:nvPr/>
        </p:nvSpPr>
        <p:spPr>
          <a:xfrm>
            <a:off x="743823" y="953020"/>
            <a:ext cx="7968885" cy="789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>
                <a:latin typeface="Lucida Handwriting" pitchFamily="66" charset="0"/>
              </a:rPr>
              <a:t>Verschieden  große  Körper  des  gleichen  Stoffes  haben verschieden  große  Massen.</a:t>
            </a:r>
          </a:p>
        </p:txBody>
      </p:sp>
      <p:sp>
        <p:nvSpPr>
          <p:cNvPr id="67" name="Abgerundetes Rechteck 66"/>
          <p:cNvSpPr/>
          <p:nvPr/>
        </p:nvSpPr>
        <p:spPr>
          <a:xfrm>
            <a:off x="6474843" y="3076331"/>
            <a:ext cx="1261080" cy="51883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latin typeface="Lucida Handwriting" pitchFamily="66" charset="0"/>
              </a:rPr>
              <a:t>m  </a:t>
            </a:r>
            <a:r>
              <a:rPr lang="de-DE" sz="2800" b="1" dirty="0">
                <a:latin typeface="Lucida Handwriting" pitchFamily="66" charset="0"/>
              </a:rPr>
              <a:t>~</a:t>
            </a:r>
            <a:r>
              <a:rPr lang="de-DE" b="1" dirty="0">
                <a:latin typeface="Lucida Handwriting" pitchFamily="66" charset="0"/>
              </a:rPr>
              <a:t>  </a:t>
            </a:r>
            <a:r>
              <a:rPr lang="de-DE" b="1" dirty="0" smtClean="0">
                <a:latin typeface="Lucida Handwriting" pitchFamily="66" charset="0"/>
              </a:rPr>
              <a:t>V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2332396" y="2239748"/>
            <a:ext cx="4255828" cy="646331"/>
          </a:xfrm>
          <a:prstGeom prst="rect">
            <a:avLst/>
          </a:prstGeom>
          <a:noFill/>
        </p:spPr>
        <p:txBody>
          <a:bodyPr wrap="square" numCol="5" rtlCol="0">
            <a:spAutoFit/>
          </a:bodyPr>
          <a:lstStyle/>
          <a:p>
            <a:r>
              <a:rPr lang="de-DE" dirty="0" smtClean="0">
                <a:latin typeface="Lucida Handwriting" pitchFamily="66" charset="0"/>
              </a:rPr>
              <a:t>18,5	16,3	13,6	11,3	8,4</a:t>
            </a:r>
            <a:endParaRPr lang="de-DE" dirty="0">
              <a:latin typeface="Lucida Handwriting" pitchFamily="66" charset="0"/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2332396" y="2654466"/>
            <a:ext cx="4255828" cy="646331"/>
          </a:xfrm>
          <a:prstGeom prst="rect">
            <a:avLst/>
          </a:prstGeom>
          <a:noFill/>
        </p:spPr>
        <p:txBody>
          <a:bodyPr wrap="square" numCol="5" rtlCol="0">
            <a:spAutoFit/>
          </a:bodyPr>
          <a:lstStyle/>
          <a:p>
            <a:r>
              <a:rPr lang="de-DE" dirty="0" smtClean="0">
                <a:latin typeface="Lucida Handwriting" pitchFamily="66" charset="0"/>
              </a:rPr>
              <a:t>59,5	51,0	45,0	36,5	26,8</a:t>
            </a:r>
            <a:endParaRPr lang="de-DE" dirty="0">
              <a:latin typeface="Lucida Handwriting" pitchFamily="66" charset="0"/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2332396" y="3109523"/>
            <a:ext cx="4255828" cy="646331"/>
          </a:xfrm>
          <a:prstGeom prst="rect">
            <a:avLst/>
          </a:prstGeom>
          <a:noFill/>
        </p:spPr>
        <p:txBody>
          <a:bodyPr wrap="square" numCol="5" rtlCol="0">
            <a:spAutoFit/>
          </a:bodyPr>
          <a:lstStyle/>
          <a:p>
            <a:r>
              <a:rPr lang="de-DE" dirty="0" smtClean="0">
                <a:latin typeface="Lucida Handwriting" pitchFamily="66" charset="0"/>
              </a:rPr>
              <a:t>3,2	3,1	3,3	3,2	3,2</a:t>
            </a:r>
            <a:endParaRPr lang="de-DE" dirty="0">
              <a:latin typeface="Lucida Handwriting" pitchFamily="66" charset="0"/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1639388" y="476672"/>
            <a:ext cx="647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+mn-lt"/>
              </a:rPr>
              <a:t>…………………………………………………………………………………………………………..</a:t>
            </a:r>
            <a:endParaRPr lang="de-DE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289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  <p:bldP spid="26" grpId="0"/>
      <p:bldP spid="52" grpId="0"/>
      <p:bldP spid="53" grpId="0"/>
      <p:bldP spid="54" grpId="0"/>
      <p:bldP spid="57" grpId="0"/>
      <p:bldP spid="18" grpId="0"/>
      <p:bldP spid="67" grpId="0" animBg="1"/>
      <p:bldP spid="37" grpId="0" build="p" bldLvl="2"/>
      <p:bldP spid="68" grpId="0" build="p"/>
      <p:bldP spid="69" grpId="0"/>
      <p:bldP spid="6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1626847" y="332656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Lucida Handwriting" pitchFamily="66" charset="0"/>
              </a:rPr>
              <a:t>Die </a:t>
            </a:r>
            <a:r>
              <a:rPr lang="de-DE" sz="2400" b="1" dirty="0" smtClean="0">
                <a:latin typeface="Lucida Handwriting" pitchFamily="66" charset="0"/>
              </a:rPr>
              <a:t> physikalische  Größe  Dichte</a:t>
            </a:r>
            <a:endParaRPr lang="de-DE" sz="2400" b="1" dirty="0">
              <a:latin typeface="Lucida Handwriting" pitchFamily="66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783284" y="1486133"/>
            <a:ext cx="7968885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smtClean="0">
                <a:latin typeface="Lucida Handwriting" pitchFamily="66" charset="0"/>
              </a:rPr>
              <a:t>Materialkonstante   Dichte:</a:t>
            </a:r>
            <a:endParaRPr lang="de-DE" dirty="0">
              <a:latin typeface="Lucida Handwriting" pitchFamily="66" charset="0"/>
            </a:endParaRPr>
          </a:p>
        </p:txBody>
      </p:sp>
      <p:sp>
        <p:nvSpPr>
          <p:cNvPr id="67" name="Abgerundetes Rechteck 66"/>
          <p:cNvSpPr/>
          <p:nvPr/>
        </p:nvSpPr>
        <p:spPr>
          <a:xfrm>
            <a:off x="899592" y="3923764"/>
            <a:ext cx="7272808" cy="86409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2800"/>
              </a:lnSpc>
            </a:pPr>
            <a:r>
              <a:rPr lang="de-DE" b="1" dirty="0" smtClean="0">
                <a:latin typeface="Lucida Handwriting" pitchFamily="66" charset="0"/>
              </a:rPr>
              <a:t>Die  Dichte  gibt  </a:t>
            </a:r>
            <a:r>
              <a:rPr lang="de-DE" b="1" dirty="0">
                <a:latin typeface="Lucida Handwriting" pitchFamily="66" charset="0"/>
              </a:rPr>
              <a:t>an,  welche  Masse  ein  </a:t>
            </a:r>
            <a:r>
              <a:rPr lang="de-DE" b="1" dirty="0" smtClean="0">
                <a:latin typeface="Lucida Handwriting" pitchFamily="66" charset="0"/>
              </a:rPr>
              <a:t>homogener* Körper  </a:t>
            </a:r>
            <a:r>
              <a:rPr lang="de-DE" b="1" dirty="0">
                <a:latin typeface="Lucida Handwriting" pitchFamily="66" charset="0"/>
              </a:rPr>
              <a:t>mit </a:t>
            </a:r>
            <a:r>
              <a:rPr lang="de-DE" b="1" dirty="0" smtClean="0">
                <a:latin typeface="Lucida Handwriting" pitchFamily="66" charset="0"/>
              </a:rPr>
              <a:t> einem  </a:t>
            </a:r>
            <a:r>
              <a:rPr lang="de-DE" b="1" dirty="0">
                <a:latin typeface="Lucida Handwriting" pitchFamily="66" charset="0"/>
              </a:rPr>
              <a:t>Volumen  von  1 cm³  hat.  </a:t>
            </a:r>
          </a:p>
        </p:txBody>
      </p:sp>
      <p:sp>
        <p:nvSpPr>
          <p:cNvPr id="66" name="Rechteck 65"/>
          <p:cNvSpPr/>
          <p:nvPr/>
        </p:nvSpPr>
        <p:spPr>
          <a:xfrm>
            <a:off x="739388" y="963305"/>
            <a:ext cx="7968885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smtClean="0">
                <a:latin typeface="Lucida Handwriting" pitchFamily="66" charset="0"/>
              </a:rPr>
              <a:t>Der Name  des  Quotienten  ist  </a:t>
            </a:r>
            <a:r>
              <a:rPr lang="de-DE" sz="2000" b="1" dirty="0" smtClean="0">
                <a:solidFill>
                  <a:srgbClr val="FF0000"/>
                </a:solidFill>
                <a:latin typeface="Lucida Handwriting" pitchFamily="66" charset="0"/>
              </a:rPr>
              <a:t>Dichte.</a:t>
            </a:r>
          </a:p>
        </p:txBody>
      </p:sp>
      <p:grpSp>
        <p:nvGrpSpPr>
          <p:cNvPr id="70" name="Gruppieren 69"/>
          <p:cNvGrpSpPr/>
          <p:nvPr/>
        </p:nvGrpSpPr>
        <p:grpSpPr>
          <a:xfrm>
            <a:off x="4931533" y="1313438"/>
            <a:ext cx="1828988" cy="796893"/>
            <a:chOff x="755576" y="3195304"/>
            <a:chExt cx="1828988" cy="799802"/>
          </a:xfrm>
        </p:grpSpPr>
        <p:grpSp>
          <p:nvGrpSpPr>
            <p:cNvPr id="71" name="Gruppieren 70"/>
            <p:cNvGrpSpPr/>
            <p:nvPr/>
          </p:nvGrpSpPr>
          <p:grpSpPr>
            <a:xfrm>
              <a:off x="755576" y="3226799"/>
              <a:ext cx="648072" cy="768307"/>
              <a:chOff x="2608271" y="5661248"/>
              <a:chExt cx="648072" cy="768307"/>
            </a:xfrm>
          </p:grpSpPr>
          <p:sp>
            <p:nvSpPr>
              <p:cNvPr id="77" name="Textfeld 76"/>
              <p:cNvSpPr txBox="1"/>
              <p:nvPr/>
            </p:nvSpPr>
            <p:spPr>
              <a:xfrm>
                <a:off x="2608271" y="5661248"/>
                <a:ext cx="648072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b="1" dirty="0" smtClean="0">
                    <a:latin typeface="Lucida Handwriting" pitchFamily="66" charset="0"/>
                  </a:rPr>
                  <a:t>m</a:t>
                </a:r>
                <a:endParaRPr lang="de-DE" b="1" dirty="0">
                  <a:latin typeface="Lucida Handwriting" pitchFamily="66" charset="0"/>
                </a:endParaRPr>
              </a:p>
            </p:txBody>
          </p:sp>
          <p:sp>
            <p:nvSpPr>
              <p:cNvPr id="78" name="Textfeld 77"/>
              <p:cNvSpPr txBox="1"/>
              <p:nvPr/>
            </p:nvSpPr>
            <p:spPr>
              <a:xfrm>
                <a:off x="2662164" y="5978149"/>
                <a:ext cx="594179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b="1" dirty="0" smtClean="0">
                    <a:latin typeface="Lucida Handwriting" pitchFamily="66" charset="0"/>
                  </a:rPr>
                  <a:t>V</a:t>
                </a:r>
                <a:endParaRPr lang="de-DE" b="1" dirty="0">
                  <a:latin typeface="Lucida Handwriting" pitchFamily="66" charset="0"/>
                </a:endParaRPr>
              </a:p>
            </p:txBody>
          </p:sp>
          <p:cxnSp>
            <p:nvCxnSpPr>
              <p:cNvPr id="79" name="Gerade Verbindung 78"/>
              <p:cNvCxnSpPr/>
              <p:nvPr/>
            </p:nvCxnSpPr>
            <p:spPr>
              <a:xfrm>
                <a:off x="2635979" y="6030524"/>
                <a:ext cx="44239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uppieren 71"/>
            <p:cNvGrpSpPr/>
            <p:nvPr/>
          </p:nvGrpSpPr>
          <p:grpSpPr>
            <a:xfrm>
              <a:off x="1850427" y="3195304"/>
              <a:ext cx="734137" cy="737106"/>
              <a:chOff x="2811318" y="5678640"/>
              <a:chExt cx="734137" cy="737106"/>
            </a:xfrm>
          </p:grpSpPr>
          <p:sp>
            <p:nvSpPr>
              <p:cNvPr id="74" name="Textfeld 73"/>
              <p:cNvSpPr txBox="1"/>
              <p:nvPr/>
            </p:nvSpPr>
            <p:spPr>
              <a:xfrm>
                <a:off x="2897383" y="5678640"/>
                <a:ext cx="648072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sz="1600" b="1" dirty="0" smtClean="0">
                    <a:latin typeface="Lucida Handwriting" pitchFamily="66" charset="0"/>
                  </a:rPr>
                  <a:t>g</a:t>
                </a:r>
                <a:endParaRPr lang="de-DE" sz="1600" b="1" dirty="0">
                  <a:latin typeface="Lucida Handwriting" pitchFamily="66" charset="0"/>
                </a:endParaRPr>
              </a:p>
            </p:txBody>
          </p:sp>
          <p:sp>
            <p:nvSpPr>
              <p:cNvPr id="75" name="Textfeld 74"/>
              <p:cNvSpPr txBox="1"/>
              <p:nvPr/>
            </p:nvSpPr>
            <p:spPr>
              <a:xfrm>
                <a:off x="2811318" y="5964340"/>
                <a:ext cx="697535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sz="1600" b="1" dirty="0">
                    <a:latin typeface="Lucida Handwriting" pitchFamily="66" charset="0"/>
                  </a:rPr>
                  <a:t>c</a:t>
                </a:r>
                <a:r>
                  <a:rPr lang="de-DE" sz="1600" b="1" dirty="0" smtClean="0">
                    <a:latin typeface="Lucida Handwriting" pitchFamily="66" charset="0"/>
                  </a:rPr>
                  <a:t>m³</a:t>
                </a:r>
                <a:endParaRPr lang="de-DE" sz="1600" b="1" dirty="0">
                  <a:latin typeface="Lucida Handwriting" pitchFamily="66" charset="0"/>
                </a:endParaRPr>
              </a:p>
            </p:txBody>
          </p:sp>
          <p:cxnSp>
            <p:nvCxnSpPr>
              <p:cNvPr id="76" name="Gerade Verbindung 75"/>
              <p:cNvCxnSpPr/>
              <p:nvPr/>
            </p:nvCxnSpPr>
            <p:spPr>
              <a:xfrm>
                <a:off x="2932789" y="6085940"/>
                <a:ext cx="44239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Rechteck 72"/>
            <p:cNvSpPr/>
            <p:nvPr/>
          </p:nvSpPr>
          <p:spPr>
            <a:xfrm>
              <a:off x="1149162" y="3369847"/>
              <a:ext cx="8883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b="1" dirty="0" smtClean="0">
                  <a:latin typeface="Lucida Handwriting" pitchFamily="66" charset="0"/>
                </a:rPr>
                <a:t>= 3,2 </a:t>
              </a:r>
              <a:endParaRPr lang="de-DE" dirty="0"/>
            </a:p>
          </p:txBody>
        </p:sp>
      </p:grpSp>
      <p:sp>
        <p:nvSpPr>
          <p:cNvPr id="80" name="Rechteck 79"/>
          <p:cNvSpPr/>
          <p:nvPr/>
        </p:nvSpPr>
        <p:spPr>
          <a:xfrm>
            <a:off x="2375626" y="2041490"/>
            <a:ext cx="2556414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smtClean="0">
                <a:latin typeface="Lucida Handwriting" pitchFamily="66" charset="0"/>
              </a:rPr>
              <a:t>Formelzeichen:</a:t>
            </a:r>
            <a:endParaRPr lang="de-DE" dirty="0">
              <a:latin typeface="Lucida Handwriting" pitchFamily="66" charset="0"/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4991213" y="2376970"/>
            <a:ext cx="1853960" cy="737174"/>
            <a:chOff x="4991213" y="2376970"/>
            <a:chExt cx="1853960" cy="737174"/>
          </a:xfrm>
        </p:grpSpPr>
        <p:grpSp>
          <p:nvGrpSpPr>
            <p:cNvPr id="3" name="Gruppieren 2"/>
            <p:cNvGrpSpPr/>
            <p:nvPr/>
          </p:nvGrpSpPr>
          <p:grpSpPr>
            <a:xfrm>
              <a:off x="5952663" y="2376970"/>
              <a:ext cx="892510" cy="737174"/>
              <a:chOff x="5740047" y="3237092"/>
              <a:chExt cx="892510" cy="737174"/>
            </a:xfrm>
          </p:grpSpPr>
          <p:sp>
            <p:nvSpPr>
              <p:cNvPr id="81" name="Textfeld 80"/>
              <p:cNvSpPr txBox="1"/>
              <p:nvPr/>
            </p:nvSpPr>
            <p:spPr>
              <a:xfrm>
                <a:off x="5846100" y="3237092"/>
                <a:ext cx="786457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sz="1600" b="1" dirty="0" smtClean="0">
                    <a:latin typeface="Lucida Handwriting" pitchFamily="66" charset="0"/>
                  </a:rPr>
                  <a:t>g</a:t>
                </a:r>
                <a:endParaRPr lang="de-DE" sz="1600" b="1" dirty="0">
                  <a:latin typeface="Lucida Handwriting" pitchFamily="66" charset="0"/>
                </a:endParaRPr>
              </a:p>
            </p:txBody>
          </p:sp>
          <p:sp>
            <p:nvSpPr>
              <p:cNvPr id="82" name="Textfeld 81"/>
              <p:cNvSpPr txBox="1"/>
              <p:nvPr/>
            </p:nvSpPr>
            <p:spPr>
              <a:xfrm>
                <a:off x="5740047" y="3522860"/>
                <a:ext cx="846482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sz="1600" b="1" dirty="0">
                    <a:latin typeface="Lucida Handwriting" pitchFamily="66" charset="0"/>
                  </a:rPr>
                  <a:t>c</a:t>
                </a:r>
                <a:r>
                  <a:rPr lang="de-DE" sz="1600" b="1" dirty="0" smtClean="0">
                    <a:latin typeface="Lucida Handwriting" pitchFamily="66" charset="0"/>
                  </a:rPr>
                  <a:t>m³</a:t>
                </a:r>
                <a:endParaRPr lang="de-DE" sz="1600" b="1" dirty="0">
                  <a:latin typeface="Lucida Handwriting" pitchFamily="66" charset="0"/>
                </a:endParaRPr>
              </a:p>
            </p:txBody>
          </p:sp>
          <p:cxnSp>
            <p:nvCxnSpPr>
              <p:cNvPr id="83" name="Gerade Verbindung 82"/>
              <p:cNvCxnSpPr/>
              <p:nvPr/>
            </p:nvCxnSpPr>
            <p:spPr>
              <a:xfrm>
                <a:off x="5808971" y="3635597"/>
                <a:ext cx="536862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Rechteck 83"/>
            <p:cNvSpPr/>
            <p:nvPr/>
          </p:nvSpPr>
          <p:spPr>
            <a:xfrm>
              <a:off x="4991213" y="2579862"/>
              <a:ext cx="107808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000" b="1" dirty="0">
                  <a:latin typeface="Lucida Handwriting" pitchFamily="66" charset="0"/>
                  <a:sym typeface="Symbol"/>
                </a:rPr>
                <a:t></a:t>
              </a:r>
              <a:r>
                <a:rPr lang="de-DE" b="1" dirty="0" smtClean="0">
                  <a:latin typeface="Lucida Handwriting" pitchFamily="66" charset="0"/>
                  <a:sym typeface="Symbol"/>
                </a:rPr>
                <a:t> </a:t>
              </a:r>
              <a:r>
                <a:rPr lang="de-DE" b="1" dirty="0" smtClean="0">
                  <a:latin typeface="Lucida Handwriting" pitchFamily="66" charset="0"/>
                </a:rPr>
                <a:t>= 3,2 </a:t>
              </a:r>
              <a:endParaRPr lang="de-DE" dirty="0"/>
            </a:p>
          </p:txBody>
        </p:sp>
      </p:grpSp>
      <p:sp>
        <p:nvSpPr>
          <p:cNvPr id="21" name="Rechteck 20"/>
          <p:cNvSpPr/>
          <p:nvPr/>
        </p:nvSpPr>
        <p:spPr>
          <a:xfrm>
            <a:off x="4994621" y="2055078"/>
            <a:ext cx="16624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 smtClean="0">
                <a:latin typeface="Lucida Handwriting" pitchFamily="66" charset="0"/>
                <a:sym typeface="Symbol"/>
              </a:rPr>
              <a:t>   </a:t>
            </a:r>
            <a:r>
              <a:rPr lang="de-DE" sz="1600" dirty="0" smtClean="0">
                <a:latin typeface="Lucida Handwriting" pitchFamily="66" charset="0"/>
                <a:sym typeface="Symbol"/>
              </a:rPr>
              <a:t>(</a:t>
            </a:r>
            <a:r>
              <a:rPr lang="de-DE" sz="1600" dirty="0" err="1" smtClean="0">
                <a:latin typeface="Lucida Handwriting" pitchFamily="66" charset="0"/>
                <a:sym typeface="Symbol"/>
              </a:rPr>
              <a:t>rho</a:t>
            </a:r>
            <a:r>
              <a:rPr lang="de-DE" sz="1600" dirty="0" smtClean="0">
                <a:latin typeface="Lucida Handwriting" pitchFamily="66" charset="0"/>
                <a:sym typeface="Symbol"/>
              </a:rPr>
              <a:t>)</a:t>
            </a:r>
            <a:endParaRPr lang="de-DE" sz="1600" dirty="0"/>
          </a:p>
        </p:txBody>
      </p:sp>
      <p:sp>
        <p:nvSpPr>
          <p:cNvPr id="22" name="Rechteck 21"/>
          <p:cNvSpPr/>
          <p:nvPr/>
        </p:nvSpPr>
        <p:spPr>
          <a:xfrm>
            <a:off x="2699792" y="5112061"/>
            <a:ext cx="2556414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smtClean="0">
                <a:latin typeface="Lucida Handwriting" pitchFamily="66" charset="0"/>
              </a:rPr>
              <a:t>Einheiten:</a:t>
            </a:r>
            <a:endParaRPr lang="de-DE" dirty="0">
              <a:latin typeface="Lucida Handwriting" pitchFamily="66" charset="0"/>
            </a:endParaRPr>
          </a:p>
        </p:txBody>
      </p:sp>
      <p:grpSp>
        <p:nvGrpSpPr>
          <p:cNvPr id="8" name="Gruppieren 7"/>
          <p:cNvGrpSpPr/>
          <p:nvPr/>
        </p:nvGrpSpPr>
        <p:grpSpPr>
          <a:xfrm>
            <a:off x="4494747" y="4941168"/>
            <a:ext cx="1862123" cy="756028"/>
            <a:chOff x="4494747" y="5058307"/>
            <a:chExt cx="1862123" cy="756028"/>
          </a:xfrm>
        </p:grpSpPr>
        <p:sp>
          <p:nvSpPr>
            <p:cNvPr id="23" name="Rechteck 22"/>
            <p:cNvSpPr/>
            <p:nvPr/>
          </p:nvSpPr>
          <p:spPr>
            <a:xfrm>
              <a:off x="4494747" y="5259977"/>
              <a:ext cx="132398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000" b="1" dirty="0">
                  <a:latin typeface="Lucida Handwriting" pitchFamily="66" charset="0"/>
                  <a:sym typeface="Symbol"/>
                </a:rPr>
                <a:t>[] </a:t>
              </a:r>
              <a:r>
                <a:rPr lang="de-DE" sz="2000" dirty="0" smtClean="0">
                  <a:latin typeface="Lucida Handwriting" pitchFamily="66" charset="0"/>
                  <a:sym typeface="Symbol"/>
                </a:rPr>
                <a:t>= </a:t>
              </a:r>
              <a:r>
                <a:rPr lang="de-DE" dirty="0" smtClean="0">
                  <a:latin typeface="Lucida Handwriting" pitchFamily="66" charset="0"/>
                  <a:sym typeface="Symbol"/>
                </a:rPr>
                <a:t>1</a:t>
              </a:r>
              <a:r>
                <a:rPr lang="de-DE" sz="2000" b="1" dirty="0" smtClean="0">
                  <a:latin typeface="Lucida Handwriting" pitchFamily="66" charset="0"/>
                  <a:sym typeface="Symbol"/>
                </a:rPr>
                <a:t> </a:t>
              </a:r>
              <a:endParaRPr lang="de-DE" dirty="0"/>
            </a:p>
          </p:txBody>
        </p:sp>
        <p:grpSp>
          <p:nvGrpSpPr>
            <p:cNvPr id="2" name="Gruppieren 1"/>
            <p:cNvGrpSpPr/>
            <p:nvPr/>
          </p:nvGrpSpPr>
          <p:grpSpPr>
            <a:xfrm>
              <a:off x="5585025" y="5058307"/>
              <a:ext cx="771845" cy="756028"/>
              <a:chOff x="5657033" y="2755212"/>
              <a:chExt cx="771845" cy="756028"/>
            </a:xfrm>
          </p:grpSpPr>
          <p:sp>
            <p:nvSpPr>
              <p:cNvPr id="27" name="Textfeld 26"/>
              <p:cNvSpPr txBox="1"/>
              <p:nvPr/>
            </p:nvSpPr>
            <p:spPr>
              <a:xfrm>
                <a:off x="5780806" y="2755212"/>
                <a:ext cx="648072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sz="1600" b="1" dirty="0" smtClean="0">
                    <a:latin typeface="Lucida Handwriting" pitchFamily="66" charset="0"/>
                  </a:rPr>
                  <a:t>g</a:t>
                </a:r>
                <a:endParaRPr lang="de-DE" sz="1600" b="1" dirty="0">
                  <a:latin typeface="Lucida Handwriting" pitchFamily="66" charset="0"/>
                </a:endParaRPr>
              </a:p>
            </p:txBody>
          </p:sp>
          <p:sp>
            <p:nvSpPr>
              <p:cNvPr id="28" name="Textfeld 27"/>
              <p:cNvSpPr txBox="1"/>
              <p:nvPr/>
            </p:nvSpPr>
            <p:spPr>
              <a:xfrm>
                <a:off x="5657033" y="3059834"/>
                <a:ext cx="697535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sz="1600" b="1" dirty="0">
                    <a:latin typeface="Lucida Handwriting" pitchFamily="66" charset="0"/>
                  </a:rPr>
                  <a:t>c</a:t>
                </a:r>
                <a:r>
                  <a:rPr lang="de-DE" sz="1600" b="1" dirty="0" smtClean="0">
                    <a:latin typeface="Lucida Handwriting" pitchFamily="66" charset="0"/>
                  </a:rPr>
                  <a:t>m³</a:t>
                </a:r>
                <a:endParaRPr lang="de-DE" sz="1600" b="1" dirty="0">
                  <a:latin typeface="Lucida Handwriting" pitchFamily="66" charset="0"/>
                </a:endParaRPr>
              </a:p>
            </p:txBody>
          </p:sp>
          <p:cxnSp>
            <p:nvCxnSpPr>
              <p:cNvPr id="29" name="Gerade Verbindung 28"/>
              <p:cNvCxnSpPr/>
              <p:nvPr/>
            </p:nvCxnSpPr>
            <p:spPr>
              <a:xfrm>
                <a:off x="5778504" y="3181434"/>
                <a:ext cx="44239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Rechteck 31"/>
          <p:cNvSpPr/>
          <p:nvPr/>
        </p:nvSpPr>
        <p:spPr>
          <a:xfrm>
            <a:off x="827584" y="2556111"/>
            <a:ext cx="4923033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smtClean="0">
                <a:latin typeface="Lucida Handwriting" pitchFamily="66" charset="0"/>
              </a:rPr>
              <a:t>Der Körper hat eine Dichte von </a:t>
            </a:r>
            <a:endParaRPr lang="de-DE" dirty="0">
              <a:latin typeface="Lucida Handwriting" pitchFamily="66" charset="0"/>
            </a:endParaRPr>
          </a:p>
        </p:txBody>
      </p:sp>
      <p:grpSp>
        <p:nvGrpSpPr>
          <p:cNvPr id="33" name="Gruppieren 32"/>
          <p:cNvGrpSpPr/>
          <p:nvPr/>
        </p:nvGrpSpPr>
        <p:grpSpPr>
          <a:xfrm>
            <a:off x="6732499" y="1679185"/>
            <a:ext cx="1208137" cy="1150727"/>
            <a:chOff x="5854292" y="3931414"/>
            <a:chExt cx="1208137" cy="1150727"/>
          </a:xfrm>
        </p:grpSpPr>
        <p:cxnSp>
          <p:nvCxnSpPr>
            <p:cNvPr id="34" name="Gerade Verbindung 33"/>
            <p:cNvCxnSpPr/>
            <p:nvPr/>
          </p:nvCxnSpPr>
          <p:spPr>
            <a:xfrm>
              <a:off x="5854292" y="3931414"/>
              <a:ext cx="914400" cy="0"/>
            </a:xfrm>
            <a:prstGeom prst="line">
              <a:avLst/>
            </a:prstGeom>
            <a:ln w="285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 Verbindung 34"/>
            <p:cNvCxnSpPr/>
            <p:nvPr/>
          </p:nvCxnSpPr>
          <p:spPr>
            <a:xfrm>
              <a:off x="6762719" y="3931414"/>
              <a:ext cx="7737" cy="1150727"/>
            </a:xfrm>
            <a:prstGeom prst="line">
              <a:avLst/>
            </a:prstGeom>
            <a:ln w="285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35"/>
            <p:cNvCxnSpPr/>
            <p:nvPr/>
          </p:nvCxnSpPr>
          <p:spPr>
            <a:xfrm>
              <a:off x="5854292" y="5072413"/>
              <a:ext cx="914400" cy="0"/>
            </a:xfrm>
            <a:prstGeom prst="line">
              <a:avLst/>
            </a:prstGeom>
            <a:ln w="28575">
              <a:solidFill>
                <a:srgbClr val="00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Ellipse 36"/>
            <p:cNvSpPr/>
            <p:nvPr/>
          </p:nvSpPr>
          <p:spPr>
            <a:xfrm>
              <a:off x="6474955" y="4252172"/>
              <a:ext cx="587474" cy="5540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CC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200" b="1" dirty="0" smtClean="0">
                  <a:solidFill>
                    <a:schemeClr val="tx1"/>
                  </a:solidFill>
                </a:rPr>
                <a:t>=</a:t>
              </a:r>
              <a:endParaRPr lang="de-DE" sz="3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uppieren 13"/>
          <p:cNvGrpSpPr/>
          <p:nvPr/>
        </p:nvGrpSpPr>
        <p:grpSpPr>
          <a:xfrm>
            <a:off x="4441917" y="3083449"/>
            <a:ext cx="1797539" cy="768307"/>
            <a:chOff x="4369909" y="3115746"/>
            <a:chExt cx="1797539" cy="768307"/>
          </a:xfrm>
        </p:grpSpPr>
        <p:sp>
          <p:nvSpPr>
            <p:cNvPr id="45" name="Abgerundetes Rechteck 44"/>
            <p:cNvSpPr/>
            <p:nvPr/>
          </p:nvSpPr>
          <p:spPr>
            <a:xfrm>
              <a:off x="4369909" y="3136283"/>
              <a:ext cx="1313552" cy="710826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b="1" dirty="0">
                <a:latin typeface="Lucida Handwriting" pitchFamily="66" charset="0"/>
              </a:endParaRPr>
            </a:p>
          </p:txBody>
        </p:sp>
        <p:grpSp>
          <p:nvGrpSpPr>
            <p:cNvPr id="7" name="Gruppieren 6"/>
            <p:cNvGrpSpPr/>
            <p:nvPr/>
          </p:nvGrpSpPr>
          <p:grpSpPr>
            <a:xfrm>
              <a:off x="4504978" y="3115746"/>
              <a:ext cx="1662470" cy="768307"/>
              <a:chOff x="4504978" y="3115746"/>
              <a:chExt cx="1662470" cy="768307"/>
            </a:xfrm>
          </p:grpSpPr>
          <p:sp>
            <p:nvSpPr>
              <p:cNvPr id="40" name="Textfeld 39"/>
              <p:cNvSpPr txBox="1"/>
              <p:nvPr/>
            </p:nvSpPr>
            <p:spPr>
              <a:xfrm>
                <a:off x="5026153" y="3115746"/>
                <a:ext cx="648072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b="1" dirty="0" smtClean="0">
                    <a:latin typeface="Lucida Handwriting" pitchFamily="66" charset="0"/>
                  </a:rPr>
                  <a:t>m</a:t>
                </a:r>
                <a:endParaRPr lang="de-DE" b="1" dirty="0">
                  <a:latin typeface="Lucida Handwriting" pitchFamily="66" charset="0"/>
                </a:endParaRPr>
              </a:p>
            </p:txBody>
          </p:sp>
          <p:sp>
            <p:nvSpPr>
              <p:cNvPr id="41" name="Textfeld 40"/>
              <p:cNvSpPr txBox="1"/>
              <p:nvPr/>
            </p:nvSpPr>
            <p:spPr>
              <a:xfrm>
                <a:off x="5080046" y="3432647"/>
                <a:ext cx="594179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b="1" dirty="0" smtClean="0">
                    <a:latin typeface="Lucida Handwriting" pitchFamily="66" charset="0"/>
                  </a:rPr>
                  <a:t>V</a:t>
                </a:r>
                <a:endParaRPr lang="de-DE" b="1" dirty="0">
                  <a:latin typeface="Lucida Handwriting" pitchFamily="66" charset="0"/>
                </a:endParaRPr>
              </a:p>
            </p:txBody>
          </p:sp>
          <p:cxnSp>
            <p:nvCxnSpPr>
              <p:cNvPr id="42" name="Gerade Verbindung 41"/>
              <p:cNvCxnSpPr/>
              <p:nvPr/>
            </p:nvCxnSpPr>
            <p:spPr>
              <a:xfrm>
                <a:off x="5053861" y="3485022"/>
                <a:ext cx="44239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Rechteck 42"/>
              <p:cNvSpPr/>
              <p:nvPr/>
            </p:nvSpPr>
            <p:spPr>
              <a:xfrm>
                <a:off x="4504978" y="3284967"/>
                <a:ext cx="166247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de-DE" sz="2000" b="1" dirty="0">
                    <a:latin typeface="Lucida Handwriting" pitchFamily="66" charset="0"/>
                    <a:sym typeface="Symbol"/>
                  </a:rPr>
                  <a:t> </a:t>
                </a:r>
                <a:r>
                  <a:rPr lang="de-DE" sz="2000" b="1" dirty="0" smtClean="0">
                    <a:latin typeface="Lucida Handwriting" pitchFamily="66" charset="0"/>
                    <a:sym typeface="Symbol"/>
                  </a:rPr>
                  <a:t>=</a:t>
                </a:r>
                <a:endParaRPr lang="de-DE" sz="1600" dirty="0"/>
              </a:p>
            </p:txBody>
          </p:sp>
        </p:grpSp>
      </p:grpSp>
      <p:grpSp>
        <p:nvGrpSpPr>
          <p:cNvPr id="9" name="Gruppieren 8"/>
          <p:cNvGrpSpPr/>
          <p:nvPr/>
        </p:nvGrpSpPr>
        <p:grpSpPr>
          <a:xfrm>
            <a:off x="4513601" y="5563467"/>
            <a:ext cx="1796134" cy="727815"/>
            <a:chOff x="4513601" y="5680606"/>
            <a:chExt cx="1796134" cy="727815"/>
          </a:xfrm>
        </p:grpSpPr>
        <p:sp>
          <p:nvSpPr>
            <p:cNvPr id="46" name="Rechteck 45"/>
            <p:cNvSpPr/>
            <p:nvPr/>
          </p:nvSpPr>
          <p:spPr>
            <a:xfrm>
              <a:off x="4513601" y="5853995"/>
              <a:ext cx="132398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000" b="1" dirty="0">
                  <a:latin typeface="Lucida Handwriting" pitchFamily="66" charset="0"/>
                  <a:sym typeface="Symbol"/>
                </a:rPr>
                <a:t>[] </a:t>
              </a:r>
              <a:r>
                <a:rPr lang="de-DE" sz="2000" dirty="0" smtClean="0">
                  <a:latin typeface="Lucida Handwriting" pitchFamily="66" charset="0"/>
                  <a:sym typeface="Symbol"/>
                </a:rPr>
                <a:t>= </a:t>
              </a:r>
              <a:r>
                <a:rPr lang="de-DE" dirty="0" smtClean="0">
                  <a:latin typeface="Lucida Handwriting" pitchFamily="66" charset="0"/>
                  <a:sym typeface="Symbol"/>
                </a:rPr>
                <a:t>1</a:t>
              </a:r>
              <a:r>
                <a:rPr lang="de-DE" sz="2000" b="1" dirty="0" smtClean="0">
                  <a:latin typeface="Lucida Handwriting" pitchFamily="66" charset="0"/>
                  <a:sym typeface="Symbol"/>
                </a:rPr>
                <a:t> </a:t>
              </a:r>
              <a:endParaRPr lang="de-DE" dirty="0"/>
            </a:p>
          </p:txBody>
        </p:sp>
        <p:grpSp>
          <p:nvGrpSpPr>
            <p:cNvPr id="47" name="Gruppieren 46"/>
            <p:cNvGrpSpPr/>
            <p:nvPr/>
          </p:nvGrpSpPr>
          <p:grpSpPr>
            <a:xfrm>
              <a:off x="5594452" y="5680606"/>
              <a:ext cx="715283" cy="727815"/>
              <a:chOff x="5647606" y="2783493"/>
              <a:chExt cx="715283" cy="727815"/>
            </a:xfrm>
          </p:grpSpPr>
          <p:sp>
            <p:nvSpPr>
              <p:cNvPr id="48" name="Textfeld 47"/>
              <p:cNvSpPr txBox="1"/>
              <p:nvPr/>
            </p:nvSpPr>
            <p:spPr>
              <a:xfrm>
                <a:off x="5714817" y="2783493"/>
                <a:ext cx="648072" cy="4231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sz="1600" b="1" dirty="0" smtClean="0">
                    <a:latin typeface="Lucida Handwriting" pitchFamily="66" charset="0"/>
                  </a:rPr>
                  <a:t>kg</a:t>
                </a:r>
                <a:endParaRPr lang="de-DE" sz="1600" b="1" dirty="0">
                  <a:latin typeface="Lucida Handwriting" pitchFamily="66" charset="0"/>
                </a:endParaRPr>
              </a:p>
            </p:txBody>
          </p:sp>
          <p:sp>
            <p:nvSpPr>
              <p:cNvPr id="49" name="Textfeld 48"/>
              <p:cNvSpPr txBox="1"/>
              <p:nvPr/>
            </p:nvSpPr>
            <p:spPr>
              <a:xfrm>
                <a:off x="5647606" y="3088115"/>
                <a:ext cx="697535" cy="4231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sz="1600" b="1" dirty="0" smtClean="0">
                    <a:latin typeface="Lucida Handwriting" pitchFamily="66" charset="0"/>
                  </a:rPr>
                  <a:t>dm³</a:t>
                </a:r>
                <a:endParaRPr lang="de-DE" sz="1600" b="1" dirty="0">
                  <a:latin typeface="Lucida Handwriting" pitchFamily="66" charset="0"/>
                </a:endParaRPr>
              </a:p>
            </p:txBody>
          </p:sp>
          <p:cxnSp>
            <p:nvCxnSpPr>
              <p:cNvPr id="50" name="Gerade Verbindung 49"/>
              <p:cNvCxnSpPr/>
              <p:nvPr/>
            </p:nvCxnSpPr>
            <p:spPr>
              <a:xfrm>
                <a:off x="5778504" y="3162580"/>
                <a:ext cx="44239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uppieren 11"/>
          <p:cNvGrpSpPr/>
          <p:nvPr/>
        </p:nvGrpSpPr>
        <p:grpSpPr>
          <a:xfrm>
            <a:off x="6096484" y="5005023"/>
            <a:ext cx="1671964" cy="688844"/>
            <a:chOff x="6096484" y="5122162"/>
            <a:chExt cx="1671964" cy="688844"/>
          </a:xfrm>
        </p:grpSpPr>
        <p:sp>
          <p:nvSpPr>
            <p:cNvPr id="53" name="Rechteck 52"/>
            <p:cNvSpPr/>
            <p:nvPr/>
          </p:nvSpPr>
          <p:spPr>
            <a:xfrm>
              <a:off x="6096484" y="5122162"/>
              <a:ext cx="166247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dirty="0" smtClean="0">
                  <a:solidFill>
                    <a:srgbClr val="0070C0"/>
                  </a:solidFill>
                  <a:latin typeface="Lucida Handwriting" pitchFamily="66" charset="0"/>
                  <a:sym typeface="Symbol"/>
                </a:rPr>
                <a:t>· 1000</a:t>
              </a:r>
              <a:endParaRPr lang="de-DE" dirty="0">
                <a:solidFill>
                  <a:srgbClr val="0070C0"/>
                </a:solidFill>
              </a:endParaRPr>
            </a:p>
          </p:txBody>
        </p:sp>
        <p:sp>
          <p:nvSpPr>
            <p:cNvPr id="54" name="Rechteck 53"/>
            <p:cNvSpPr/>
            <p:nvPr/>
          </p:nvSpPr>
          <p:spPr>
            <a:xfrm>
              <a:off x="6105978" y="5441674"/>
              <a:ext cx="166247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dirty="0" smtClean="0">
                  <a:solidFill>
                    <a:srgbClr val="0070C0"/>
                  </a:solidFill>
                  <a:latin typeface="Lucida Handwriting" pitchFamily="66" charset="0"/>
                  <a:sym typeface="Symbol"/>
                </a:rPr>
                <a:t>· 1000</a:t>
              </a:r>
              <a:endParaRPr lang="de-DE" dirty="0">
                <a:solidFill>
                  <a:srgbClr val="0070C0"/>
                </a:solidFill>
              </a:endParaRPr>
            </a:p>
          </p:txBody>
        </p:sp>
        <p:cxnSp>
          <p:nvCxnSpPr>
            <p:cNvPr id="11" name="Gerade Verbindung 10"/>
            <p:cNvCxnSpPr/>
            <p:nvPr/>
          </p:nvCxnSpPr>
          <p:spPr>
            <a:xfrm>
              <a:off x="6224029" y="5475102"/>
              <a:ext cx="868251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hteck 14"/>
          <p:cNvSpPr/>
          <p:nvPr/>
        </p:nvSpPr>
        <p:spPr>
          <a:xfrm>
            <a:off x="971600" y="4787860"/>
            <a:ext cx="7121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latin typeface="+mn-lt"/>
              </a:rPr>
              <a:t>homogen</a:t>
            </a:r>
            <a:r>
              <a:rPr lang="de-DE" dirty="0">
                <a:latin typeface="+mn-lt"/>
              </a:rPr>
              <a:t>*  (gleichmäßig aufgebaut; </a:t>
            </a:r>
            <a:r>
              <a:rPr lang="de-DE" dirty="0" smtClean="0">
                <a:latin typeface="+mn-lt"/>
              </a:rPr>
              <a:t>aus </a:t>
            </a:r>
            <a:r>
              <a:rPr lang="de-DE" dirty="0">
                <a:latin typeface="+mn-lt"/>
              </a:rPr>
              <a:t>Gleichartigem zusammengesetzt)</a:t>
            </a:r>
          </a:p>
        </p:txBody>
      </p:sp>
    </p:spTree>
    <p:extLst>
      <p:ext uri="{BB962C8B-B14F-4D97-AF65-F5344CB8AC3E}">
        <p14:creationId xmlns:p14="http://schemas.microsoft.com/office/powerpoint/2010/main" val="28797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7" grpId="0" animBg="1"/>
      <p:bldP spid="66" grpId="0"/>
      <p:bldP spid="80" grpId="0"/>
      <p:bldP spid="21" grpId="0"/>
      <p:bldP spid="22" grpId="0"/>
      <p:bldP spid="32" grpId="0"/>
      <p:bldP spid="15" grpId="0"/>
      <p:bldP spid="1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547664" y="414091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latin typeface="Lucida Handwriting" pitchFamily="66" charset="0"/>
              </a:rPr>
              <a:t>Aufgabe  zur  Dichte</a:t>
            </a:r>
            <a:endParaRPr lang="de-DE" sz="2400" b="1" dirty="0">
              <a:latin typeface="Lucida Handwriting" pitchFamily="66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739388" y="963305"/>
            <a:ext cx="7968885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smtClean="0">
                <a:latin typeface="Lucida Handwriting" pitchFamily="66" charset="0"/>
              </a:rPr>
              <a:t>1. Bestimmung  der  Dichte  von  Wasser:</a:t>
            </a:r>
            <a:endParaRPr lang="de-DE" sz="2000" b="1" dirty="0" smtClean="0">
              <a:solidFill>
                <a:srgbClr val="FF0000"/>
              </a:solidFill>
              <a:latin typeface="Lucida Handwriting" pitchFamily="66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58242" y="1340768"/>
            <a:ext cx="7968885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smtClean="0">
                <a:latin typeface="Lucida Handwriting" pitchFamily="66" charset="0"/>
              </a:rPr>
              <a:t>Messgeräte :</a:t>
            </a:r>
            <a:endParaRPr lang="de-DE" sz="2000" b="1" dirty="0" smtClean="0">
              <a:solidFill>
                <a:srgbClr val="FF0000"/>
              </a:solidFill>
              <a:latin typeface="Lucida Handwriting" pitchFamily="66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1259632" y="2041490"/>
            <a:ext cx="3984442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800"/>
              </a:lnSpc>
              <a:buFont typeface="Arial" pitchFamily="34" charset="0"/>
              <a:buChar char="•"/>
            </a:pPr>
            <a:r>
              <a:rPr lang="de-DE" dirty="0" smtClean="0">
                <a:latin typeface="Lucida Handwriting" pitchFamily="66" charset="0"/>
              </a:rPr>
              <a:t>Messzylinder</a:t>
            </a:r>
            <a:endParaRPr lang="de-DE" sz="2000" b="1" dirty="0" smtClean="0">
              <a:solidFill>
                <a:srgbClr val="FF0000"/>
              </a:solidFill>
              <a:latin typeface="Lucida Handwriting" pitchFamily="66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259632" y="1681450"/>
            <a:ext cx="4608512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800"/>
              </a:lnSpc>
              <a:buFont typeface="Arial" pitchFamily="34" charset="0"/>
              <a:buChar char="•"/>
            </a:pPr>
            <a:r>
              <a:rPr lang="de-DE" dirty="0" smtClean="0">
                <a:latin typeface="Lucida Handwriting" pitchFamily="66" charset="0"/>
              </a:rPr>
              <a:t>Balkenwaage  mit  </a:t>
            </a:r>
            <a:r>
              <a:rPr lang="de-DE" dirty="0" err="1" smtClean="0">
                <a:latin typeface="Lucida Handwriting" pitchFamily="66" charset="0"/>
              </a:rPr>
              <a:t>Wägesatz</a:t>
            </a:r>
            <a:endParaRPr lang="de-DE" sz="2000" b="1" dirty="0" smtClean="0">
              <a:solidFill>
                <a:srgbClr val="FF0000"/>
              </a:solidFill>
              <a:latin typeface="Lucida Handwriting" pitchFamily="66" charset="0"/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6239456" y="1129151"/>
            <a:ext cx="1797539" cy="768307"/>
            <a:chOff x="4369909" y="3115746"/>
            <a:chExt cx="1797539" cy="768307"/>
          </a:xfrm>
        </p:grpSpPr>
        <p:sp>
          <p:nvSpPr>
            <p:cNvPr id="8" name="Abgerundetes Rechteck 7"/>
            <p:cNvSpPr/>
            <p:nvPr/>
          </p:nvSpPr>
          <p:spPr>
            <a:xfrm>
              <a:off x="4369909" y="3136283"/>
              <a:ext cx="1313552" cy="710826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b="1" dirty="0">
                <a:latin typeface="Lucida Handwriting" pitchFamily="66" charset="0"/>
              </a:endParaRPr>
            </a:p>
          </p:txBody>
        </p:sp>
        <p:grpSp>
          <p:nvGrpSpPr>
            <p:cNvPr id="9" name="Gruppieren 8"/>
            <p:cNvGrpSpPr/>
            <p:nvPr/>
          </p:nvGrpSpPr>
          <p:grpSpPr>
            <a:xfrm>
              <a:off x="4504978" y="3115746"/>
              <a:ext cx="1662470" cy="768307"/>
              <a:chOff x="4504978" y="3115746"/>
              <a:chExt cx="1662470" cy="768307"/>
            </a:xfrm>
          </p:grpSpPr>
          <p:sp>
            <p:nvSpPr>
              <p:cNvPr id="10" name="Textfeld 9"/>
              <p:cNvSpPr txBox="1"/>
              <p:nvPr/>
            </p:nvSpPr>
            <p:spPr>
              <a:xfrm>
                <a:off x="5026153" y="3115746"/>
                <a:ext cx="648072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b="1" dirty="0" smtClean="0">
                    <a:latin typeface="Lucida Handwriting" pitchFamily="66" charset="0"/>
                  </a:rPr>
                  <a:t>m</a:t>
                </a:r>
                <a:endParaRPr lang="de-DE" b="1" dirty="0">
                  <a:latin typeface="Lucida Handwriting" pitchFamily="66" charset="0"/>
                </a:endParaRPr>
              </a:p>
            </p:txBody>
          </p:sp>
          <p:sp>
            <p:nvSpPr>
              <p:cNvPr id="11" name="Textfeld 10"/>
              <p:cNvSpPr txBox="1"/>
              <p:nvPr/>
            </p:nvSpPr>
            <p:spPr>
              <a:xfrm>
                <a:off x="5080046" y="3432647"/>
                <a:ext cx="594179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b="1" dirty="0" smtClean="0">
                    <a:latin typeface="Lucida Handwriting" pitchFamily="66" charset="0"/>
                  </a:rPr>
                  <a:t>V</a:t>
                </a:r>
                <a:endParaRPr lang="de-DE" b="1" dirty="0">
                  <a:latin typeface="Lucida Handwriting" pitchFamily="66" charset="0"/>
                </a:endParaRPr>
              </a:p>
            </p:txBody>
          </p:sp>
          <p:cxnSp>
            <p:nvCxnSpPr>
              <p:cNvPr id="12" name="Gerade Verbindung 11"/>
              <p:cNvCxnSpPr/>
              <p:nvPr/>
            </p:nvCxnSpPr>
            <p:spPr>
              <a:xfrm>
                <a:off x="5053861" y="3485022"/>
                <a:ext cx="44239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Rechteck 12"/>
              <p:cNvSpPr/>
              <p:nvPr/>
            </p:nvSpPr>
            <p:spPr>
              <a:xfrm>
                <a:off x="4504978" y="3284967"/>
                <a:ext cx="166247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de-DE" sz="2000" b="1" dirty="0">
                    <a:latin typeface="Lucida Handwriting" pitchFamily="66" charset="0"/>
                    <a:sym typeface="Symbol"/>
                  </a:rPr>
                  <a:t> </a:t>
                </a:r>
                <a:r>
                  <a:rPr lang="de-DE" sz="2000" b="1" dirty="0" smtClean="0">
                    <a:latin typeface="Lucida Handwriting" pitchFamily="66" charset="0"/>
                    <a:sym typeface="Symbol"/>
                  </a:rPr>
                  <a:t>=</a:t>
                </a:r>
                <a:endParaRPr lang="de-DE" sz="1600" dirty="0"/>
              </a:p>
            </p:txBody>
          </p:sp>
        </p:grpSp>
      </p:grpSp>
      <p:sp>
        <p:nvSpPr>
          <p:cNvPr id="14" name="Rechteck 13"/>
          <p:cNvSpPr/>
          <p:nvPr/>
        </p:nvSpPr>
        <p:spPr>
          <a:xfrm>
            <a:off x="4827195" y="2267193"/>
            <a:ext cx="41380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 smtClean="0">
                <a:ln w="3175">
                  <a:solidFill>
                    <a:schemeClr val="tx2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Allgemeinwissen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400" b="1" dirty="0" smtClean="0">
                <a:ln w="3175">
                  <a:solidFill>
                    <a:schemeClr val="tx2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 Brutto </a:t>
            </a:r>
            <a:r>
              <a:rPr lang="de-DE" sz="2400" b="1" dirty="0">
                <a:ln w="3175">
                  <a:solidFill>
                    <a:schemeClr val="tx2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(Gesamtgewicht)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400" b="1" dirty="0">
                <a:ln w="3175">
                  <a:solidFill>
                    <a:schemeClr val="tx2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 Netto (Reingewicht)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400" b="1" dirty="0">
                <a:ln w="3175">
                  <a:solidFill>
                    <a:schemeClr val="tx2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 Tara (Verpackungsgewicht)</a:t>
            </a:r>
          </a:p>
        </p:txBody>
      </p:sp>
      <p:sp>
        <p:nvSpPr>
          <p:cNvPr id="15" name="Rechteck 14"/>
          <p:cNvSpPr/>
          <p:nvPr/>
        </p:nvSpPr>
        <p:spPr>
          <a:xfrm>
            <a:off x="805044" y="2780928"/>
            <a:ext cx="7968885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smtClean="0">
                <a:latin typeface="Lucida Handwriting" pitchFamily="66" charset="0"/>
              </a:rPr>
              <a:t>m </a:t>
            </a:r>
            <a:r>
              <a:rPr lang="de-DE" baseline="-10000" dirty="0" err="1" smtClean="0">
                <a:latin typeface="Lucida Handwriting" pitchFamily="66" charset="0"/>
              </a:rPr>
              <a:t>tara</a:t>
            </a:r>
            <a:r>
              <a:rPr lang="de-DE" dirty="0">
                <a:latin typeface="Lucida Handwriting" pitchFamily="66" charset="0"/>
              </a:rPr>
              <a:t> </a:t>
            </a:r>
            <a:r>
              <a:rPr lang="de-DE" dirty="0" smtClean="0">
                <a:latin typeface="Lucida Handwriting" pitchFamily="66" charset="0"/>
              </a:rPr>
              <a:t>  = ……..g</a:t>
            </a:r>
            <a:endParaRPr lang="de-DE" sz="2000" b="1" dirty="0" smtClean="0">
              <a:solidFill>
                <a:srgbClr val="FF0000"/>
              </a:solidFill>
              <a:latin typeface="Lucida Handwriting" pitchFamily="66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823189" y="3288917"/>
            <a:ext cx="7968885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smtClean="0">
                <a:latin typeface="Lucida Handwriting" pitchFamily="66" charset="0"/>
              </a:rPr>
              <a:t>m </a:t>
            </a:r>
            <a:r>
              <a:rPr lang="de-DE" baseline="-10000" dirty="0" smtClean="0">
                <a:latin typeface="Lucida Handwriting" pitchFamily="66" charset="0"/>
              </a:rPr>
              <a:t>brutto</a:t>
            </a:r>
            <a:r>
              <a:rPr lang="de-DE" dirty="0" smtClean="0">
                <a:latin typeface="Lucida Handwriting" pitchFamily="66" charset="0"/>
              </a:rPr>
              <a:t> = ……..g</a:t>
            </a:r>
            <a:endParaRPr lang="de-DE" sz="2000" b="1" dirty="0" smtClean="0">
              <a:solidFill>
                <a:srgbClr val="FF0000"/>
              </a:solidFill>
              <a:latin typeface="Lucida Handwriting" pitchFamily="66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837011" y="3841690"/>
            <a:ext cx="7968885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smtClean="0">
                <a:latin typeface="Lucida Handwriting" pitchFamily="66" charset="0"/>
              </a:rPr>
              <a:t>m </a:t>
            </a:r>
            <a:r>
              <a:rPr lang="de-DE" baseline="-10000" dirty="0" smtClean="0">
                <a:latin typeface="Lucida Handwriting" pitchFamily="66" charset="0"/>
              </a:rPr>
              <a:t>netto</a:t>
            </a:r>
            <a:r>
              <a:rPr lang="de-DE" dirty="0" smtClean="0">
                <a:latin typeface="Lucida Handwriting" pitchFamily="66" charset="0"/>
              </a:rPr>
              <a:t>  = ……..g   (Masse des Wassers)</a:t>
            </a:r>
            <a:endParaRPr lang="de-DE" sz="2000" b="1" dirty="0" smtClean="0">
              <a:solidFill>
                <a:srgbClr val="FF0000"/>
              </a:solidFill>
              <a:latin typeface="Lucida Handwriting" pitchFamily="66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853373" y="4345746"/>
            <a:ext cx="7968885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smtClean="0">
                <a:latin typeface="Lucida Handwriting" pitchFamily="66" charset="0"/>
              </a:rPr>
              <a:t>V = ………... cm³   (Volumen des Wassers)</a:t>
            </a:r>
            <a:endParaRPr lang="de-DE" sz="2000" b="1" dirty="0" smtClean="0">
              <a:solidFill>
                <a:srgbClr val="FF0000"/>
              </a:solidFill>
              <a:latin typeface="Lucida Handwriting" pitchFamily="66" charset="0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855154" y="4941168"/>
            <a:ext cx="71012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latin typeface="Lucida Handwriting" pitchFamily="66" charset="0"/>
                <a:sym typeface="Symbol"/>
              </a:rPr>
              <a:t> </a:t>
            </a:r>
            <a:r>
              <a:rPr lang="de-DE" sz="2000" b="1" dirty="0" smtClean="0">
                <a:latin typeface="Lucida Handwriting" pitchFamily="66" charset="0"/>
                <a:sym typeface="Symbol"/>
              </a:rPr>
              <a:t>=         =              =                   = </a:t>
            </a:r>
            <a:endParaRPr lang="de-DE" sz="1600" dirty="0"/>
          </a:p>
        </p:txBody>
      </p:sp>
      <p:grpSp>
        <p:nvGrpSpPr>
          <p:cNvPr id="23" name="Gruppieren 22"/>
          <p:cNvGrpSpPr/>
          <p:nvPr/>
        </p:nvGrpSpPr>
        <p:grpSpPr>
          <a:xfrm>
            <a:off x="1421763" y="4798674"/>
            <a:ext cx="648072" cy="768307"/>
            <a:chOff x="1421763" y="4798674"/>
            <a:chExt cx="648072" cy="768307"/>
          </a:xfrm>
        </p:grpSpPr>
        <p:sp>
          <p:nvSpPr>
            <p:cNvPr id="20" name="Textfeld 19"/>
            <p:cNvSpPr txBox="1"/>
            <p:nvPr/>
          </p:nvSpPr>
          <p:spPr>
            <a:xfrm>
              <a:off x="1421763" y="4798674"/>
              <a:ext cx="648072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de-DE" b="1" dirty="0" smtClean="0">
                  <a:latin typeface="Lucida Handwriting" pitchFamily="66" charset="0"/>
                </a:rPr>
                <a:t>m</a:t>
              </a:r>
              <a:endParaRPr lang="de-DE" b="1" dirty="0">
                <a:latin typeface="Lucida Handwriting" pitchFamily="66" charset="0"/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475656" y="5115575"/>
              <a:ext cx="594179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de-DE" b="1" dirty="0" smtClean="0">
                  <a:latin typeface="Lucida Handwriting" pitchFamily="66" charset="0"/>
                </a:rPr>
                <a:t>V</a:t>
              </a:r>
              <a:endParaRPr lang="de-DE" b="1" dirty="0">
                <a:latin typeface="Lucida Handwriting" pitchFamily="66" charset="0"/>
              </a:endParaRPr>
            </a:p>
          </p:txBody>
        </p:sp>
        <p:cxnSp>
          <p:nvCxnSpPr>
            <p:cNvPr id="22" name="Gerade Verbindung 21"/>
            <p:cNvCxnSpPr/>
            <p:nvPr/>
          </p:nvCxnSpPr>
          <p:spPr>
            <a:xfrm>
              <a:off x="1449471" y="5167950"/>
              <a:ext cx="4423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Gerade Verbindung 26"/>
          <p:cNvCxnSpPr/>
          <p:nvPr/>
        </p:nvCxnSpPr>
        <p:spPr>
          <a:xfrm>
            <a:off x="2439468" y="5167950"/>
            <a:ext cx="9804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uppieren 28"/>
          <p:cNvGrpSpPr/>
          <p:nvPr/>
        </p:nvGrpSpPr>
        <p:grpSpPr>
          <a:xfrm>
            <a:off x="4430102" y="4739048"/>
            <a:ext cx="789970" cy="794923"/>
            <a:chOff x="2087724" y="4751539"/>
            <a:chExt cx="789970" cy="794923"/>
          </a:xfrm>
        </p:grpSpPr>
        <p:sp>
          <p:nvSpPr>
            <p:cNvPr id="30" name="Textfeld 29"/>
            <p:cNvSpPr txBox="1"/>
            <p:nvPr/>
          </p:nvSpPr>
          <p:spPr>
            <a:xfrm>
              <a:off x="2229622" y="4751539"/>
              <a:ext cx="648072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de-DE" b="1" dirty="0" smtClean="0">
                  <a:latin typeface="Lucida Handwriting" pitchFamily="66" charset="0"/>
                </a:rPr>
                <a:t>g</a:t>
              </a:r>
              <a:endParaRPr lang="de-DE" b="1" dirty="0">
                <a:latin typeface="Lucida Handwriting" pitchFamily="66" charset="0"/>
              </a:endParaRPr>
            </a:p>
          </p:txBody>
        </p:sp>
        <p:sp>
          <p:nvSpPr>
            <p:cNvPr id="31" name="Textfeld 30"/>
            <p:cNvSpPr txBox="1"/>
            <p:nvPr/>
          </p:nvSpPr>
          <p:spPr>
            <a:xfrm>
              <a:off x="2087724" y="5115575"/>
              <a:ext cx="71796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de-DE" b="1" dirty="0" smtClean="0">
                  <a:latin typeface="Lucida Handwriting" pitchFamily="66" charset="0"/>
                </a:rPr>
                <a:t>cm³</a:t>
              </a:r>
              <a:endParaRPr lang="de-DE" b="1" dirty="0">
                <a:latin typeface="Lucida Handwriting" pitchFamily="66" charset="0"/>
              </a:endParaRPr>
            </a:p>
          </p:txBody>
        </p:sp>
        <p:cxnSp>
          <p:nvCxnSpPr>
            <p:cNvPr id="32" name="Gerade Verbindung 31"/>
            <p:cNvCxnSpPr/>
            <p:nvPr/>
          </p:nvCxnSpPr>
          <p:spPr>
            <a:xfrm>
              <a:off x="2148557" y="5169683"/>
              <a:ext cx="65712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uppieren 33"/>
          <p:cNvGrpSpPr/>
          <p:nvPr/>
        </p:nvGrpSpPr>
        <p:grpSpPr>
          <a:xfrm>
            <a:off x="5979540" y="4739048"/>
            <a:ext cx="789970" cy="794923"/>
            <a:chOff x="2087724" y="4751539"/>
            <a:chExt cx="789970" cy="794923"/>
          </a:xfrm>
        </p:grpSpPr>
        <p:sp>
          <p:nvSpPr>
            <p:cNvPr id="35" name="Textfeld 34"/>
            <p:cNvSpPr txBox="1"/>
            <p:nvPr/>
          </p:nvSpPr>
          <p:spPr>
            <a:xfrm>
              <a:off x="2229622" y="4751539"/>
              <a:ext cx="64807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de-DE" b="1" dirty="0" smtClean="0">
                  <a:latin typeface="Lucida Handwriting" pitchFamily="66" charset="0"/>
                </a:rPr>
                <a:t>kg</a:t>
              </a:r>
              <a:endParaRPr lang="de-DE" b="1" dirty="0">
                <a:latin typeface="Lucida Handwriting" pitchFamily="66" charset="0"/>
              </a:endParaRPr>
            </a:p>
          </p:txBody>
        </p:sp>
        <p:sp>
          <p:nvSpPr>
            <p:cNvPr id="36" name="Textfeld 35"/>
            <p:cNvSpPr txBox="1"/>
            <p:nvPr/>
          </p:nvSpPr>
          <p:spPr>
            <a:xfrm>
              <a:off x="2087724" y="5115575"/>
              <a:ext cx="71796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de-DE" b="1" dirty="0" smtClean="0">
                  <a:latin typeface="Lucida Handwriting" pitchFamily="66" charset="0"/>
                </a:rPr>
                <a:t>dm³</a:t>
              </a:r>
              <a:endParaRPr lang="de-DE" b="1" dirty="0">
                <a:latin typeface="Lucida Handwriting" pitchFamily="66" charset="0"/>
              </a:endParaRPr>
            </a:p>
          </p:txBody>
        </p:sp>
        <p:cxnSp>
          <p:nvCxnSpPr>
            <p:cNvPr id="37" name="Gerade Verbindung 36"/>
            <p:cNvCxnSpPr/>
            <p:nvPr/>
          </p:nvCxnSpPr>
          <p:spPr>
            <a:xfrm>
              <a:off x="2148557" y="5169683"/>
              <a:ext cx="65712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pieren 24"/>
          <p:cNvGrpSpPr/>
          <p:nvPr/>
        </p:nvGrpSpPr>
        <p:grpSpPr>
          <a:xfrm>
            <a:off x="323528" y="5445224"/>
            <a:ext cx="7956884" cy="755143"/>
            <a:chOff x="323528" y="5445224"/>
            <a:chExt cx="7956884" cy="755143"/>
          </a:xfrm>
        </p:grpSpPr>
        <p:sp>
          <p:nvSpPr>
            <p:cNvPr id="33" name="Abgerundetes Rechteck 32"/>
            <p:cNvSpPr/>
            <p:nvPr/>
          </p:nvSpPr>
          <p:spPr>
            <a:xfrm>
              <a:off x="791580" y="5661248"/>
              <a:ext cx="7488832" cy="539119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de-DE" b="1" dirty="0" smtClean="0">
                  <a:solidFill>
                    <a:schemeClr val="accent3">
                      <a:lumMod val="50000"/>
                    </a:schemeClr>
                  </a:solidFill>
                  <a:latin typeface="Lucida Handwriting" pitchFamily="66" charset="0"/>
                </a:rPr>
                <a:t>  1 Liter  Wasser  bei  4 °C  hat  genau  die  Masse  1 kg.  </a:t>
              </a:r>
              <a:endParaRPr lang="de-DE" b="1" dirty="0">
                <a:solidFill>
                  <a:schemeClr val="accent3">
                    <a:lumMod val="50000"/>
                  </a:schemeClr>
                </a:solidFill>
                <a:latin typeface="Lucida Handwriting" pitchFamily="66" charset="0"/>
              </a:endParaRPr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323528" y="5445224"/>
              <a:ext cx="97174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Wiederholung</a:t>
              </a:r>
              <a:endParaRPr lang="de-DE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4867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4" grpId="0" build="p"/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Ph-Hefteintrag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</Words>
  <Application>Microsoft Office PowerPoint</Application>
  <PresentationFormat>Bildschirmpräsentation (4:3)</PresentationFormat>
  <Paragraphs>75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</vt:lpstr>
      <vt:lpstr>Lucida Handwriting</vt:lpstr>
      <vt:lpstr>Symbol</vt:lpstr>
      <vt:lpstr>Ph-Hefteintrag</vt:lpstr>
      <vt:lpstr>PowerPoint-Präsentation</vt:lpstr>
      <vt:lpstr>PowerPoint-Präsentation</vt:lpstr>
      <vt:lpstr>PowerPoint-Präsentation</vt:lpstr>
    </vt:vector>
  </TitlesOfParts>
  <Company>PC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PC</dc:creator>
  <cp:lastModifiedBy>verwalter</cp:lastModifiedBy>
  <cp:revision>179</cp:revision>
  <dcterms:created xsi:type="dcterms:W3CDTF">2010-02-23T14:18:08Z</dcterms:created>
  <dcterms:modified xsi:type="dcterms:W3CDTF">2013-01-08T18:24:11Z</dcterms:modified>
</cp:coreProperties>
</file>