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6" r:id="rId2"/>
  </p:sldMasterIdLst>
  <p:sldIdLst>
    <p:sldId id="257" r:id="rId3"/>
    <p:sldId id="264" r:id="rId4"/>
    <p:sldId id="258" r:id="rId5"/>
    <p:sldId id="259" r:id="rId6"/>
    <p:sldId id="260" r:id="rId7"/>
    <p:sldId id="261" r:id="rId8"/>
    <p:sldId id="256" r:id="rId9"/>
    <p:sldId id="263" r:id="rId10"/>
    <p:sldId id="265" r:id="rId11"/>
    <p:sldId id="262" r:id="rId12"/>
  </p:sldIdLst>
  <p:sldSz cx="9144000" cy="6858000" type="screen4x3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Symbol erw." pitchFamily="34" charset="2"/>
      <p:regular r:id="rId17"/>
    </p:embeddedFont>
    <p:embeddedFont>
      <p:font typeface="Lucida Handwriting" pitchFamily="66" charset="0"/>
      <p:regular r:id="rId18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WtUOCTsdoLRAvFppJ57lUg==" hashData="goPJ+8ZC5KKRrLgyatXUtYzcdt8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3951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2810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600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4838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jpe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2470AEA-53A5-472A-9DDC-7AECCF1DE611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EF0CD9-0FA7-4ECB-98D2-223504AF18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2" name="Rechteck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3" name="Rechteck 12"/>
          <p:cNvSpPr/>
          <p:nvPr userDrawn="1"/>
        </p:nvSpPr>
        <p:spPr>
          <a:xfrm>
            <a:off x="285750" y="285750"/>
            <a:ext cx="8572500" cy="60721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4" name="Rechteck 13"/>
          <p:cNvSpPr/>
          <p:nvPr userDrawn="1"/>
        </p:nvSpPr>
        <p:spPr>
          <a:xfrm>
            <a:off x="0" y="6258212"/>
            <a:ext cx="9144000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Physik </a:t>
            </a:r>
            <a:r>
              <a:rPr lang="de-DE" sz="3600" b="1" cap="none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 </a:t>
            </a: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</a:t>
            </a:r>
          </a:p>
        </p:txBody>
      </p:sp>
      <p:pic>
        <p:nvPicPr>
          <p:cNvPr id="15" name="Grafik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444" y="1266444"/>
            <a:ext cx="4325112" cy="4325112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4000" contras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2" y="470496"/>
            <a:ext cx="8281416" cy="5766816"/>
          </a:xfrm>
          <a:prstGeom prst="rect">
            <a:avLst/>
          </a:prstGeom>
        </p:spPr>
      </p:pic>
      <p:sp>
        <p:nvSpPr>
          <p:cNvPr id="17" name="Foliennummernplatzhalter 5"/>
          <p:cNvSpPr txBox="1">
            <a:spLocks/>
          </p:cNvSpPr>
          <p:nvPr userDrawn="1"/>
        </p:nvSpPr>
        <p:spPr>
          <a:xfrm>
            <a:off x="296611" y="63988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03D3845-CC97-4723-911A-D3E3185955CD}" type="slidenum">
              <a:rPr lang="de-DE" sz="1200" smtClean="0">
                <a:solidFill>
                  <a:schemeClr val="bg1"/>
                </a:solidFill>
              </a:rPr>
              <a:pPr>
                <a:defRPr/>
              </a:pPr>
              <a:t>‹Nr.›</a:t>
            </a:fld>
            <a:endParaRPr lang="de-DE" sz="120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2470AEA-53A5-472A-9DDC-7AECCF1DE611}" type="datetimeFigureOut">
              <a:rPr lang="de-DE"/>
              <a:pPr>
                <a:defRPr/>
              </a:pPr>
              <a:t>08.01.2013</a:t>
            </a:fld>
            <a:endParaRPr lang="de-DE"/>
          </a:p>
        </p:txBody>
      </p:sp>
      <p:sp>
        <p:nvSpPr>
          <p:cNvPr id="10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DEF0CD9-0FA7-4ECB-98D2-223504AF180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2" name="Rechteck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3" name="Rechteck 12"/>
          <p:cNvSpPr/>
          <p:nvPr userDrawn="1"/>
        </p:nvSpPr>
        <p:spPr>
          <a:xfrm>
            <a:off x="285750" y="285750"/>
            <a:ext cx="8572500" cy="60721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4" name="Rechteck 13"/>
          <p:cNvSpPr/>
          <p:nvPr userDrawn="1"/>
        </p:nvSpPr>
        <p:spPr>
          <a:xfrm>
            <a:off x="0" y="6258212"/>
            <a:ext cx="9144000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Physik </a:t>
            </a:r>
            <a:r>
              <a:rPr lang="de-DE" sz="3600" b="1" cap="none" spc="50" dirty="0" smtClean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8 </a:t>
            </a:r>
            <a:r>
              <a:rPr lang="de-DE" sz="3600" b="1" cap="none" spc="50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II</a:t>
            </a:r>
          </a:p>
        </p:txBody>
      </p:sp>
      <p:sp>
        <p:nvSpPr>
          <p:cNvPr id="17" name="Foliennummernplatzhalter 5"/>
          <p:cNvSpPr txBox="1">
            <a:spLocks/>
          </p:cNvSpPr>
          <p:nvPr userDrawn="1"/>
        </p:nvSpPr>
        <p:spPr>
          <a:xfrm>
            <a:off x="296611" y="6398814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F03D3845-CC97-4723-911A-D3E3185955CD}" type="slidenum">
              <a:rPr lang="de-DE" sz="1200" smtClean="0">
                <a:solidFill>
                  <a:schemeClr val="bg1"/>
                </a:solidFill>
              </a:rPr>
              <a:pPr>
                <a:defRPr/>
              </a:pPr>
              <a:t>‹Nr.›</a:t>
            </a:fld>
            <a:endParaRPr lang="de-DE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31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hteck 1"/>
          <p:cNvSpPr>
            <a:spLocks noChangeArrowheads="1"/>
          </p:cNvSpPr>
          <p:nvPr/>
        </p:nvSpPr>
        <p:spPr bwMode="auto">
          <a:xfrm>
            <a:off x="500063" y="714375"/>
            <a:ext cx="8072437" cy="15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In </a:t>
            </a:r>
            <a:r>
              <a:rPr lang="de-DE" dirty="0" smtClean="0">
                <a:latin typeface="Lucida Handwriting" pitchFamily="66" charset="0"/>
              </a:rPr>
              <a:t> einem </a:t>
            </a:r>
            <a:r>
              <a:rPr lang="de-DE" dirty="0">
                <a:latin typeface="Lucida Handwriting" pitchFamily="66" charset="0"/>
              </a:rPr>
              <a:t>5-Liter-Kanister </a:t>
            </a:r>
            <a:r>
              <a:rPr lang="de-DE" dirty="0" smtClean="0">
                <a:latin typeface="Lucida Handwriting" pitchFamily="66" charset="0"/>
              </a:rPr>
              <a:t> mit  der  </a:t>
            </a:r>
            <a:r>
              <a:rPr lang="de-DE" dirty="0">
                <a:latin typeface="Lucida Handwriting" pitchFamily="66" charset="0"/>
              </a:rPr>
              <a:t>Leermasse </a:t>
            </a:r>
            <a:r>
              <a:rPr lang="de-DE" dirty="0" smtClean="0">
                <a:latin typeface="Lucida Handwriting" pitchFamily="66" charset="0"/>
              </a:rPr>
              <a:t> von  600 </a:t>
            </a:r>
            <a:r>
              <a:rPr lang="de-DE" dirty="0">
                <a:latin typeface="Lucida Handwriting" pitchFamily="66" charset="0"/>
              </a:rPr>
              <a:t>g befinden </a:t>
            </a:r>
            <a:r>
              <a:rPr lang="de-DE" dirty="0" smtClean="0">
                <a:latin typeface="Lucida Handwriting" pitchFamily="66" charset="0"/>
              </a:rPr>
              <a:t> sich </a:t>
            </a:r>
            <a:r>
              <a:rPr lang="de-DE" dirty="0">
                <a:latin typeface="Lucida Handwriting" pitchFamily="66" charset="0"/>
              </a:rPr>
              <a:t>1,3 Liter </a:t>
            </a:r>
            <a:r>
              <a:rPr lang="de-DE" dirty="0" smtClean="0">
                <a:latin typeface="Lucida Handwriting" pitchFamily="66" charset="0"/>
              </a:rPr>
              <a:t> Benzin</a:t>
            </a:r>
            <a:r>
              <a:rPr lang="de-DE" dirty="0">
                <a:latin typeface="Lucida Handwriting" pitchFamily="66" charset="0"/>
              </a:rPr>
              <a:t>.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Die </a:t>
            </a:r>
            <a:r>
              <a:rPr lang="de-DE" dirty="0" smtClean="0">
                <a:latin typeface="Lucida Handwriting" pitchFamily="66" charset="0"/>
              </a:rPr>
              <a:t> Gesamtmasse </a:t>
            </a:r>
            <a:r>
              <a:rPr lang="de-DE" dirty="0">
                <a:latin typeface="Lucida Handwriting" pitchFamily="66" charset="0"/>
              </a:rPr>
              <a:t>(Kanister und Benzin) beträgt </a:t>
            </a:r>
            <a:r>
              <a:rPr lang="de-DE" dirty="0" smtClean="0">
                <a:latin typeface="Lucida Handwriting" pitchFamily="66" charset="0"/>
              </a:rPr>
              <a:t> 1,54 </a:t>
            </a:r>
            <a:r>
              <a:rPr lang="de-DE" dirty="0">
                <a:latin typeface="Lucida Handwriting" pitchFamily="66" charset="0"/>
              </a:rPr>
              <a:t>kg.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Berechne </a:t>
            </a:r>
            <a:r>
              <a:rPr lang="de-DE" dirty="0" smtClean="0">
                <a:latin typeface="Lucida Handwriting" pitchFamily="66" charset="0"/>
              </a:rPr>
              <a:t> die  Dichte  von  Benzin</a:t>
            </a:r>
            <a:r>
              <a:rPr lang="de-DE" dirty="0">
                <a:latin typeface="Lucida Handwriting" pitchFamily="66" charset="0"/>
              </a:rPr>
              <a:t>!</a:t>
            </a:r>
          </a:p>
        </p:txBody>
      </p:sp>
      <p:sp>
        <p:nvSpPr>
          <p:cNvPr id="2052" name="Textfeld 2"/>
          <p:cNvSpPr txBox="1">
            <a:spLocks noChangeArrowheads="1"/>
          </p:cNvSpPr>
          <p:nvPr/>
        </p:nvSpPr>
        <p:spPr bwMode="auto">
          <a:xfrm>
            <a:off x="323528" y="214313"/>
            <a:ext cx="849821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800" b="1" dirty="0">
                <a:latin typeface="Calibri" pitchFamily="34" charset="0"/>
              </a:rPr>
              <a:t>Aufgabe zur Dichte</a:t>
            </a:r>
          </a:p>
        </p:txBody>
      </p:sp>
      <p:sp>
        <p:nvSpPr>
          <p:cNvPr id="27" name="Rechteck 26"/>
          <p:cNvSpPr/>
          <p:nvPr/>
        </p:nvSpPr>
        <p:spPr>
          <a:xfrm>
            <a:off x="505734" y="3464589"/>
            <a:ext cx="4786346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Bildliche Vorstellung</a:t>
            </a:r>
          </a:p>
        </p:txBody>
      </p:sp>
      <p:sp>
        <p:nvSpPr>
          <p:cNvPr id="6" name="Rechteck 5"/>
          <p:cNvSpPr/>
          <p:nvPr/>
        </p:nvSpPr>
        <p:spPr>
          <a:xfrm>
            <a:off x="500034" y="4000504"/>
            <a:ext cx="8286808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3200" b="1" dirty="0">
                <a:ln w="18000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Brutto (Gesamtgewicht)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3200" b="1" dirty="0">
                <a:ln w="18000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Netto (Reingewicht)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3200" b="1" dirty="0">
                <a:ln w="18000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Tara (Verpackungsgewicht)</a:t>
            </a:r>
          </a:p>
        </p:txBody>
      </p:sp>
      <p:pic>
        <p:nvPicPr>
          <p:cNvPr id="24" name="Grafik 23" descr="Kanister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204" y="2348880"/>
            <a:ext cx="3243212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1"/>
          <p:cNvSpPr>
            <a:spLocks noChangeArrowheads="1"/>
          </p:cNvSpPr>
          <p:nvPr/>
        </p:nvSpPr>
        <p:spPr bwMode="auto">
          <a:xfrm>
            <a:off x="500063" y="714375"/>
            <a:ext cx="8072437" cy="15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In </a:t>
            </a:r>
            <a:r>
              <a:rPr lang="de-DE" dirty="0" smtClean="0">
                <a:latin typeface="Lucida Handwriting" pitchFamily="66" charset="0"/>
              </a:rPr>
              <a:t> einem </a:t>
            </a:r>
            <a:r>
              <a:rPr lang="de-DE" dirty="0">
                <a:latin typeface="Lucida Handwriting" pitchFamily="66" charset="0"/>
              </a:rPr>
              <a:t>5-Liter-Kanister </a:t>
            </a:r>
            <a:r>
              <a:rPr lang="de-DE" dirty="0" smtClean="0">
                <a:latin typeface="Lucida Handwriting" pitchFamily="66" charset="0"/>
              </a:rPr>
              <a:t> mit  der  </a:t>
            </a:r>
            <a:r>
              <a:rPr lang="de-DE" dirty="0">
                <a:latin typeface="Lucida Handwriting" pitchFamily="66" charset="0"/>
              </a:rPr>
              <a:t>Leermasse </a:t>
            </a:r>
            <a:r>
              <a:rPr lang="de-DE" dirty="0" smtClean="0">
                <a:latin typeface="Lucida Handwriting" pitchFamily="66" charset="0"/>
              </a:rPr>
              <a:t> von  600 </a:t>
            </a:r>
            <a:r>
              <a:rPr lang="de-DE" dirty="0">
                <a:latin typeface="Lucida Handwriting" pitchFamily="66" charset="0"/>
              </a:rPr>
              <a:t>g befinden </a:t>
            </a:r>
            <a:r>
              <a:rPr lang="de-DE" dirty="0" smtClean="0">
                <a:latin typeface="Lucida Handwriting" pitchFamily="66" charset="0"/>
              </a:rPr>
              <a:t> sich </a:t>
            </a:r>
            <a:r>
              <a:rPr lang="de-DE" dirty="0">
                <a:latin typeface="Lucida Handwriting" pitchFamily="66" charset="0"/>
              </a:rPr>
              <a:t>1,3 Liter </a:t>
            </a:r>
            <a:r>
              <a:rPr lang="de-DE" dirty="0" smtClean="0">
                <a:latin typeface="Lucida Handwriting" pitchFamily="66" charset="0"/>
              </a:rPr>
              <a:t> Benzin</a:t>
            </a:r>
            <a:r>
              <a:rPr lang="de-DE" dirty="0">
                <a:latin typeface="Lucida Handwriting" pitchFamily="66" charset="0"/>
              </a:rPr>
              <a:t>.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Die </a:t>
            </a:r>
            <a:r>
              <a:rPr lang="de-DE" dirty="0" smtClean="0">
                <a:latin typeface="Lucida Handwriting" pitchFamily="66" charset="0"/>
              </a:rPr>
              <a:t> Gesamtmasse </a:t>
            </a:r>
            <a:r>
              <a:rPr lang="de-DE" dirty="0">
                <a:latin typeface="Lucida Handwriting" pitchFamily="66" charset="0"/>
              </a:rPr>
              <a:t>(Kanister und Benzin) beträgt </a:t>
            </a:r>
            <a:r>
              <a:rPr lang="de-DE" dirty="0" smtClean="0">
                <a:latin typeface="Lucida Handwriting" pitchFamily="66" charset="0"/>
              </a:rPr>
              <a:t> 1,54 </a:t>
            </a:r>
            <a:r>
              <a:rPr lang="de-DE" dirty="0">
                <a:latin typeface="Lucida Handwriting" pitchFamily="66" charset="0"/>
              </a:rPr>
              <a:t>kg.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Berechne </a:t>
            </a:r>
            <a:r>
              <a:rPr lang="de-DE" dirty="0" smtClean="0">
                <a:latin typeface="Lucida Handwriting" pitchFamily="66" charset="0"/>
              </a:rPr>
              <a:t> die  Dichte  von  Benzin</a:t>
            </a:r>
            <a:r>
              <a:rPr lang="de-DE" dirty="0">
                <a:latin typeface="Lucida Handwriting" pitchFamily="66" charset="0"/>
              </a:rPr>
              <a:t>!</a:t>
            </a:r>
          </a:p>
        </p:txBody>
      </p:sp>
      <p:sp>
        <p:nvSpPr>
          <p:cNvPr id="28" name="Textfeld 2"/>
          <p:cNvSpPr txBox="1">
            <a:spLocks noChangeArrowheads="1"/>
          </p:cNvSpPr>
          <p:nvPr/>
        </p:nvSpPr>
        <p:spPr bwMode="auto">
          <a:xfrm>
            <a:off x="323528" y="214313"/>
            <a:ext cx="849821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800" b="1" dirty="0">
                <a:latin typeface="Calibri" pitchFamily="34" charset="0"/>
              </a:rPr>
              <a:t>Aufgabe zur Dichte</a:t>
            </a:r>
          </a:p>
        </p:txBody>
      </p:sp>
      <p:grpSp>
        <p:nvGrpSpPr>
          <p:cNvPr id="2" name="Gruppieren 8"/>
          <p:cNvGrpSpPr>
            <a:grpSpLocks/>
          </p:cNvGrpSpPr>
          <p:nvPr/>
        </p:nvGrpSpPr>
        <p:grpSpPr bwMode="auto">
          <a:xfrm>
            <a:off x="1041968" y="2428875"/>
            <a:ext cx="904311" cy="1016000"/>
            <a:chOff x="7185800" y="4000500"/>
            <a:chExt cx="904662" cy="1016000"/>
          </a:xfrm>
        </p:grpSpPr>
        <p:sp>
          <p:nvSpPr>
            <p:cNvPr id="3090" name="Textfeld 23"/>
            <p:cNvSpPr txBox="1">
              <a:spLocks noChangeArrowheads="1"/>
            </p:cNvSpPr>
            <p:nvPr/>
          </p:nvSpPr>
          <p:spPr bwMode="auto">
            <a:xfrm>
              <a:off x="7572375" y="4000500"/>
              <a:ext cx="518087" cy="58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3200" b="1" dirty="0">
                  <a:latin typeface="Calibri" pitchFamily="34" charset="0"/>
                </a:rPr>
                <a:t>m</a:t>
              </a:r>
            </a:p>
          </p:txBody>
        </p:sp>
        <p:sp>
          <p:nvSpPr>
            <p:cNvPr id="3091" name="Rechteck 24"/>
            <p:cNvSpPr>
              <a:spLocks noChangeArrowheads="1"/>
            </p:cNvSpPr>
            <p:nvPr/>
          </p:nvSpPr>
          <p:spPr bwMode="auto">
            <a:xfrm>
              <a:off x="7185800" y="4143397"/>
              <a:ext cx="439541" cy="707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4000" b="1" dirty="0">
                  <a:latin typeface="Calibri" pitchFamily="34" charset="0"/>
                </a:rPr>
                <a:t>=</a:t>
              </a:r>
              <a:endParaRPr lang="de-DE" sz="4000" dirty="0">
                <a:latin typeface="Calibri" pitchFamily="34" charset="0"/>
              </a:endParaRPr>
            </a:p>
          </p:txBody>
        </p:sp>
        <p:sp>
          <p:nvSpPr>
            <p:cNvPr id="3092" name="Textfeld 26"/>
            <p:cNvSpPr txBox="1">
              <a:spLocks noChangeArrowheads="1"/>
            </p:cNvSpPr>
            <p:nvPr/>
          </p:nvSpPr>
          <p:spPr bwMode="auto">
            <a:xfrm>
              <a:off x="7618555" y="4431640"/>
              <a:ext cx="426717" cy="58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3200" b="1" dirty="0">
                  <a:latin typeface="Calibri" pitchFamily="34" charset="0"/>
                </a:rPr>
                <a:t>V</a:t>
              </a:r>
            </a:p>
          </p:txBody>
        </p:sp>
        <p:cxnSp>
          <p:nvCxnSpPr>
            <p:cNvPr id="8" name="Gerade Verbindung 7"/>
            <p:cNvCxnSpPr/>
            <p:nvPr/>
          </p:nvCxnSpPr>
          <p:spPr bwMode="auto">
            <a:xfrm>
              <a:off x="7572736" y="4500563"/>
              <a:ext cx="500257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hteck 9"/>
          <p:cNvSpPr/>
          <p:nvPr/>
        </p:nvSpPr>
        <p:spPr>
          <a:xfrm>
            <a:off x="571472" y="3441194"/>
            <a:ext cx="8001056" cy="70788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Frage oder Anweisung lesen!</a:t>
            </a:r>
          </a:p>
        </p:txBody>
      </p:sp>
      <p:sp>
        <p:nvSpPr>
          <p:cNvPr id="11" name="Rechteck 10"/>
          <p:cNvSpPr/>
          <p:nvPr/>
        </p:nvSpPr>
        <p:spPr>
          <a:xfrm>
            <a:off x="571472" y="3434700"/>
            <a:ext cx="6929486" cy="70788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Formel notieren!</a:t>
            </a:r>
          </a:p>
        </p:txBody>
      </p:sp>
      <p:cxnSp>
        <p:nvCxnSpPr>
          <p:cNvPr id="13" name="Gerade Verbindung 12"/>
          <p:cNvCxnSpPr/>
          <p:nvPr/>
        </p:nvCxnSpPr>
        <p:spPr>
          <a:xfrm>
            <a:off x="2516079" y="2170564"/>
            <a:ext cx="857250" cy="158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500034" y="3363262"/>
            <a:ext cx="8286808" cy="70788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Physikalische Größen ermitteln!</a:t>
            </a:r>
          </a:p>
        </p:txBody>
      </p:sp>
      <p:sp>
        <p:nvSpPr>
          <p:cNvPr id="2057" name="Textfeld 14"/>
          <p:cNvSpPr txBox="1">
            <a:spLocks noChangeArrowheads="1"/>
          </p:cNvSpPr>
          <p:nvPr/>
        </p:nvSpPr>
        <p:spPr bwMode="auto">
          <a:xfrm>
            <a:off x="2000250" y="2571750"/>
            <a:ext cx="439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000" b="1">
                <a:latin typeface="Calibri" pitchFamily="34" charset="0"/>
              </a:rPr>
              <a:t>=</a:t>
            </a:r>
          </a:p>
        </p:txBody>
      </p:sp>
      <p:cxnSp>
        <p:nvCxnSpPr>
          <p:cNvPr id="16" name="Gerade Verbindung 15"/>
          <p:cNvCxnSpPr/>
          <p:nvPr/>
        </p:nvCxnSpPr>
        <p:spPr bwMode="auto">
          <a:xfrm>
            <a:off x="2500313" y="2928938"/>
            <a:ext cx="12144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7304226" y="1122362"/>
            <a:ext cx="857250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7164288" y="1855787"/>
            <a:ext cx="928687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/>
          <p:cNvSpPr txBox="1">
            <a:spLocks noChangeArrowheads="1"/>
          </p:cNvSpPr>
          <p:nvPr/>
        </p:nvSpPr>
        <p:spPr bwMode="auto">
          <a:xfrm>
            <a:off x="857250" y="4429125"/>
            <a:ext cx="1001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m =  </a:t>
            </a:r>
          </a:p>
        </p:txBody>
      </p:sp>
      <p:sp>
        <p:nvSpPr>
          <p:cNvPr id="22" name="Rechteck 21"/>
          <p:cNvSpPr/>
          <p:nvPr/>
        </p:nvSpPr>
        <p:spPr>
          <a:xfrm>
            <a:off x="500034" y="5072074"/>
            <a:ext cx="8286808" cy="5847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Masse von Benzin = Gesamtmasse - Leermasse</a:t>
            </a:r>
          </a:p>
        </p:txBody>
      </p:sp>
      <p:sp>
        <p:nvSpPr>
          <p:cNvPr id="23" name="Textfeld 22"/>
          <p:cNvSpPr txBox="1">
            <a:spLocks noChangeArrowheads="1"/>
          </p:cNvSpPr>
          <p:nvPr/>
        </p:nvSpPr>
        <p:spPr bwMode="auto">
          <a:xfrm>
            <a:off x="1643063" y="4429125"/>
            <a:ext cx="3186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1540 g – 600 g =   </a:t>
            </a:r>
          </a:p>
        </p:txBody>
      </p:sp>
      <p:sp>
        <p:nvSpPr>
          <p:cNvPr id="25" name="Textfeld 24"/>
          <p:cNvSpPr txBox="1">
            <a:spLocks noChangeArrowheads="1"/>
          </p:cNvSpPr>
          <p:nvPr/>
        </p:nvSpPr>
        <p:spPr bwMode="auto">
          <a:xfrm>
            <a:off x="4500563" y="4429125"/>
            <a:ext cx="1376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940 g   </a:t>
            </a:r>
          </a:p>
        </p:txBody>
      </p:sp>
      <p:sp>
        <p:nvSpPr>
          <p:cNvPr id="26" name="Textfeld 25"/>
          <p:cNvSpPr txBox="1">
            <a:spLocks noChangeArrowheads="1"/>
          </p:cNvSpPr>
          <p:nvPr/>
        </p:nvSpPr>
        <p:spPr bwMode="auto">
          <a:xfrm>
            <a:off x="2552700" y="2416175"/>
            <a:ext cx="137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940 g   </a:t>
            </a:r>
          </a:p>
        </p:txBody>
      </p:sp>
      <p:sp>
        <p:nvSpPr>
          <p:cNvPr id="24" name="Rechteck 23"/>
          <p:cNvSpPr/>
          <p:nvPr/>
        </p:nvSpPr>
        <p:spPr>
          <a:xfrm>
            <a:off x="435333" y="5656849"/>
            <a:ext cx="8286808" cy="5847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3200" b="1" dirty="0" smtClean="0">
                <a:ln w="18000">
                  <a:solidFill>
                    <a:schemeClr val="tx2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               Netto        =           Brutto     -      Tara</a:t>
            </a:r>
            <a:endParaRPr lang="de-DE" sz="3200" b="1" dirty="0">
              <a:ln w="18000">
                <a:solidFill>
                  <a:schemeClr val="tx2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25" y="2795408"/>
            <a:ext cx="268224" cy="52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/>
      <p:bldP spid="21" grpId="0"/>
      <p:bldP spid="23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"/>
          <p:cNvSpPr>
            <a:spLocks noChangeArrowheads="1"/>
          </p:cNvSpPr>
          <p:nvPr/>
        </p:nvSpPr>
        <p:spPr bwMode="auto">
          <a:xfrm>
            <a:off x="500063" y="714375"/>
            <a:ext cx="8072437" cy="15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In </a:t>
            </a:r>
            <a:r>
              <a:rPr lang="de-DE" dirty="0" smtClean="0">
                <a:latin typeface="Lucida Handwriting" pitchFamily="66" charset="0"/>
              </a:rPr>
              <a:t> einem </a:t>
            </a:r>
            <a:r>
              <a:rPr lang="de-DE" dirty="0">
                <a:latin typeface="Lucida Handwriting" pitchFamily="66" charset="0"/>
              </a:rPr>
              <a:t>5-Liter-Kanister </a:t>
            </a:r>
            <a:r>
              <a:rPr lang="de-DE" dirty="0" smtClean="0">
                <a:latin typeface="Lucida Handwriting" pitchFamily="66" charset="0"/>
              </a:rPr>
              <a:t> mit  der  </a:t>
            </a:r>
            <a:r>
              <a:rPr lang="de-DE" dirty="0">
                <a:latin typeface="Lucida Handwriting" pitchFamily="66" charset="0"/>
              </a:rPr>
              <a:t>Leermasse </a:t>
            </a:r>
            <a:r>
              <a:rPr lang="de-DE" dirty="0" smtClean="0">
                <a:latin typeface="Lucida Handwriting" pitchFamily="66" charset="0"/>
              </a:rPr>
              <a:t> von  600 </a:t>
            </a:r>
            <a:r>
              <a:rPr lang="de-DE" dirty="0">
                <a:latin typeface="Lucida Handwriting" pitchFamily="66" charset="0"/>
              </a:rPr>
              <a:t>g befinden </a:t>
            </a:r>
            <a:r>
              <a:rPr lang="de-DE" dirty="0" smtClean="0">
                <a:latin typeface="Lucida Handwriting" pitchFamily="66" charset="0"/>
              </a:rPr>
              <a:t> sich </a:t>
            </a:r>
            <a:r>
              <a:rPr lang="de-DE" dirty="0">
                <a:latin typeface="Lucida Handwriting" pitchFamily="66" charset="0"/>
              </a:rPr>
              <a:t>1,3 Liter </a:t>
            </a:r>
            <a:r>
              <a:rPr lang="de-DE" dirty="0" smtClean="0">
                <a:latin typeface="Lucida Handwriting" pitchFamily="66" charset="0"/>
              </a:rPr>
              <a:t> Benzin</a:t>
            </a:r>
            <a:r>
              <a:rPr lang="de-DE" dirty="0">
                <a:latin typeface="Lucida Handwriting" pitchFamily="66" charset="0"/>
              </a:rPr>
              <a:t>.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Die </a:t>
            </a:r>
            <a:r>
              <a:rPr lang="de-DE" dirty="0" smtClean="0">
                <a:latin typeface="Lucida Handwriting" pitchFamily="66" charset="0"/>
              </a:rPr>
              <a:t> Gesamtmasse </a:t>
            </a:r>
            <a:r>
              <a:rPr lang="de-DE" dirty="0">
                <a:latin typeface="Lucida Handwriting" pitchFamily="66" charset="0"/>
              </a:rPr>
              <a:t>(Kanister und Benzin) beträgt </a:t>
            </a:r>
            <a:r>
              <a:rPr lang="de-DE" dirty="0" smtClean="0">
                <a:latin typeface="Lucida Handwriting" pitchFamily="66" charset="0"/>
              </a:rPr>
              <a:t> 1,54 </a:t>
            </a:r>
            <a:r>
              <a:rPr lang="de-DE" dirty="0">
                <a:latin typeface="Lucida Handwriting" pitchFamily="66" charset="0"/>
              </a:rPr>
              <a:t>kg.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Berechne </a:t>
            </a:r>
            <a:r>
              <a:rPr lang="de-DE" dirty="0" smtClean="0">
                <a:latin typeface="Lucida Handwriting" pitchFamily="66" charset="0"/>
              </a:rPr>
              <a:t> die  Dichte  von  Benzin</a:t>
            </a:r>
            <a:r>
              <a:rPr lang="de-DE" dirty="0">
                <a:latin typeface="Lucida Handwriting" pitchFamily="66" charset="0"/>
              </a:rPr>
              <a:t>!</a:t>
            </a:r>
          </a:p>
        </p:txBody>
      </p:sp>
      <p:sp>
        <p:nvSpPr>
          <p:cNvPr id="4099" name="Textfeld 2"/>
          <p:cNvSpPr txBox="1">
            <a:spLocks noChangeArrowheads="1"/>
          </p:cNvSpPr>
          <p:nvPr/>
        </p:nvSpPr>
        <p:spPr bwMode="auto">
          <a:xfrm>
            <a:off x="500063" y="214313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800" b="1">
                <a:latin typeface="Calibri" pitchFamily="34" charset="0"/>
              </a:rPr>
              <a:t>Aufgabe zur Dichte</a:t>
            </a:r>
          </a:p>
        </p:txBody>
      </p:sp>
      <p:grpSp>
        <p:nvGrpSpPr>
          <p:cNvPr id="4100" name="Gruppieren 8"/>
          <p:cNvGrpSpPr>
            <a:grpSpLocks/>
          </p:cNvGrpSpPr>
          <p:nvPr/>
        </p:nvGrpSpPr>
        <p:grpSpPr bwMode="auto">
          <a:xfrm>
            <a:off x="500063" y="2428875"/>
            <a:ext cx="1446212" cy="1016000"/>
            <a:chOff x="6643688" y="4000500"/>
            <a:chExt cx="1446774" cy="1016000"/>
          </a:xfrm>
        </p:grpSpPr>
        <p:sp>
          <p:nvSpPr>
            <p:cNvPr id="4110" name="Textfeld 23"/>
            <p:cNvSpPr txBox="1">
              <a:spLocks noChangeArrowheads="1"/>
            </p:cNvSpPr>
            <p:nvPr/>
          </p:nvSpPr>
          <p:spPr bwMode="auto">
            <a:xfrm>
              <a:off x="7572375" y="4000500"/>
              <a:ext cx="518087" cy="58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3200" b="1">
                  <a:latin typeface="Calibri" pitchFamily="34" charset="0"/>
                </a:rPr>
                <a:t>m</a:t>
              </a:r>
            </a:p>
          </p:txBody>
        </p:sp>
        <p:sp>
          <p:nvSpPr>
            <p:cNvPr id="4111" name="Rechteck 24"/>
            <p:cNvSpPr>
              <a:spLocks noChangeArrowheads="1"/>
            </p:cNvSpPr>
            <p:nvPr/>
          </p:nvSpPr>
          <p:spPr bwMode="auto">
            <a:xfrm>
              <a:off x="7185800" y="4143397"/>
              <a:ext cx="439541" cy="707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4000" b="1">
                  <a:latin typeface="Calibri" pitchFamily="34" charset="0"/>
                </a:rPr>
                <a:t>=</a:t>
              </a:r>
              <a:endParaRPr lang="de-DE" sz="4000">
                <a:latin typeface="Calibri" pitchFamily="34" charset="0"/>
              </a:endParaRPr>
            </a:p>
          </p:txBody>
        </p:sp>
        <p:sp>
          <p:nvSpPr>
            <p:cNvPr id="4112" name="Textfeld 26"/>
            <p:cNvSpPr txBox="1">
              <a:spLocks noChangeArrowheads="1"/>
            </p:cNvSpPr>
            <p:nvPr/>
          </p:nvSpPr>
          <p:spPr bwMode="auto">
            <a:xfrm>
              <a:off x="7618555" y="4431640"/>
              <a:ext cx="426717" cy="58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3200" b="1">
                  <a:latin typeface="Calibri" pitchFamily="34" charset="0"/>
                </a:rPr>
                <a:t>V</a:t>
              </a:r>
            </a:p>
          </p:txBody>
        </p:sp>
        <p:pic>
          <p:nvPicPr>
            <p:cNvPr id="4113" name="Grafik 29" descr="rho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643688" y="4258581"/>
              <a:ext cx="719264" cy="676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Gerade Verbindung 7"/>
            <p:cNvCxnSpPr/>
            <p:nvPr/>
          </p:nvCxnSpPr>
          <p:spPr bwMode="auto">
            <a:xfrm>
              <a:off x="7572736" y="4500563"/>
              <a:ext cx="500257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Gerade Verbindung 12"/>
          <p:cNvCxnSpPr/>
          <p:nvPr/>
        </p:nvCxnSpPr>
        <p:spPr>
          <a:xfrm>
            <a:off x="2484748" y="2165702"/>
            <a:ext cx="857250" cy="158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500034" y="3441194"/>
            <a:ext cx="8286808" cy="70788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Physikalische Größen ermitteln!</a:t>
            </a:r>
          </a:p>
        </p:txBody>
      </p:sp>
      <p:sp>
        <p:nvSpPr>
          <p:cNvPr id="4103" name="Textfeld 14"/>
          <p:cNvSpPr txBox="1">
            <a:spLocks noChangeArrowheads="1"/>
          </p:cNvSpPr>
          <p:nvPr/>
        </p:nvSpPr>
        <p:spPr bwMode="auto">
          <a:xfrm>
            <a:off x="2000250" y="2571750"/>
            <a:ext cx="439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000" b="1">
                <a:latin typeface="Calibri" pitchFamily="34" charset="0"/>
              </a:rPr>
              <a:t>=</a:t>
            </a:r>
          </a:p>
        </p:txBody>
      </p:sp>
      <p:cxnSp>
        <p:nvCxnSpPr>
          <p:cNvPr id="16" name="Gerade Verbindung 15"/>
          <p:cNvCxnSpPr/>
          <p:nvPr/>
        </p:nvCxnSpPr>
        <p:spPr bwMode="auto">
          <a:xfrm>
            <a:off x="2500313" y="2928938"/>
            <a:ext cx="12144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7286625" y="1123950"/>
            <a:ext cx="857250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7092280" y="1855787"/>
            <a:ext cx="928687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7" name="Textfeld 25"/>
          <p:cNvSpPr txBox="1">
            <a:spLocks noChangeArrowheads="1"/>
          </p:cNvSpPr>
          <p:nvPr/>
        </p:nvSpPr>
        <p:spPr bwMode="auto">
          <a:xfrm>
            <a:off x="2552700" y="2416175"/>
            <a:ext cx="137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940 g   </a:t>
            </a:r>
          </a:p>
        </p:txBody>
      </p:sp>
      <p:cxnSp>
        <p:nvCxnSpPr>
          <p:cNvPr id="24" name="Gerade Verbindung 23"/>
          <p:cNvCxnSpPr/>
          <p:nvPr/>
        </p:nvCxnSpPr>
        <p:spPr>
          <a:xfrm>
            <a:off x="2497138" y="1468705"/>
            <a:ext cx="1000125" cy="158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/>
          <p:cNvSpPr txBox="1">
            <a:spLocks noChangeArrowheads="1"/>
          </p:cNvSpPr>
          <p:nvPr/>
        </p:nvSpPr>
        <p:spPr bwMode="auto">
          <a:xfrm>
            <a:off x="2357438" y="2928938"/>
            <a:ext cx="177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1,3 dm³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1"/>
          <p:cNvSpPr>
            <a:spLocks noChangeArrowheads="1"/>
          </p:cNvSpPr>
          <p:nvPr/>
        </p:nvSpPr>
        <p:spPr bwMode="auto">
          <a:xfrm>
            <a:off x="500063" y="714375"/>
            <a:ext cx="8072437" cy="15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In </a:t>
            </a:r>
            <a:r>
              <a:rPr lang="de-DE" dirty="0" smtClean="0">
                <a:latin typeface="Lucida Handwriting" pitchFamily="66" charset="0"/>
              </a:rPr>
              <a:t> einem </a:t>
            </a:r>
            <a:r>
              <a:rPr lang="de-DE" dirty="0">
                <a:latin typeface="Lucida Handwriting" pitchFamily="66" charset="0"/>
              </a:rPr>
              <a:t>5-Liter-Kanister </a:t>
            </a:r>
            <a:r>
              <a:rPr lang="de-DE" dirty="0" smtClean="0">
                <a:latin typeface="Lucida Handwriting" pitchFamily="66" charset="0"/>
              </a:rPr>
              <a:t> mit  der  </a:t>
            </a:r>
            <a:r>
              <a:rPr lang="de-DE" dirty="0">
                <a:latin typeface="Lucida Handwriting" pitchFamily="66" charset="0"/>
              </a:rPr>
              <a:t>Leermasse </a:t>
            </a:r>
            <a:r>
              <a:rPr lang="de-DE" dirty="0" smtClean="0">
                <a:latin typeface="Lucida Handwriting" pitchFamily="66" charset="0"/>
              </a:rPr>
              <a:t> von  600 </a:t>
            </a:r>
            <a:r>
              <a:rPr lang="de-DE" dirty="0">
                <a:latin typeface="Lucida Handwriting" pitchFamily="66" charset="0"/>
              </a:rPr>
              <a:t>g befinden </a:t>
            </a:r>
            <a:r>
              <a:rPr lang="de-DE" dirty="0" smtClean="0">
                <a:latin typeface="Lucida Handwriting" pitchFamily="66" charset="0"/>
              </a:rPr>
              <a:t> sich </a:t>
            </a:r>
            <a:r>
              <a:rPr lang="de-DE" dirty="0">
                <a:latin typeface="Lucida Handwriting" pitchFamily="66" charset="0"/>
              </a:rPr>
              <a:t>1,3 Liter </a:t>
            </a:r>
            <a:r>
              <a:rPr lang="de-DE" dirty="0" smtClean="0">
                <a:latin typeface="Lucida Handwriting" pitchFamily="66" charset="0"/>
              </a:rPr>
              <a:t> Benzin</a:t>
            </a:r>
            <a:r>
              <a:rPr lang="de-DE" dirty="0">
                <a:latin typeface="Lucida Handwriting" pitchFamily="66" charset="0"/>
              </a:rPr>
              <a:t>.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Die </a:t>
            </a:r>
            <a:r>
              <a:rPr lang="de-DE" dirty="0" smtClean="0">
                <a:latin typeface="Lucida Handwriting" pitchFamily="66" charset="0"/>
              </a:rPr>
              <a:t> Gesamtmasse </a:t>
            </a:r>
            <a:r>
              <a:rPr lang="de-DE" dirty="0">
                <a:latin typeface="Lucida Handwriting" pitchFamily="66" charset="0"/>
              </a:rPr>
              <a:t>(Kanister und Benzin) beträgt </a:t>
            </a:r>
            <a:r>
              <a:rPr lang="de-DE" dirty="0" smtClean="0">
                <a:latin typeface="Lucida Handwriting" pitchFamily="66" charset="0"/>
              </a:rPr>
              <a:t> 1,54 </a:t>
            </a:r>
            <a:r>
              <a:rPr lang="de-DE" dirty="0">
                <a:latin typeface="Lucida Handwriting" pitchFamily="66" charset="0"/>
              </a:rPr>
              <a:t>kg.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Berechne </a:t>
            </a:r>
            <a:r>
              <a:rPr lang="de-DE" dirty="0" smtClean="0">
                <a:latin typeface="Lucida Handwriting" pitchFamily="66" charset="0"/>
              </a:rPr>
              <a:t> die  Dichte  von  Benzin</a:t>
            </a:r>
            <a:r>
              <a:rPr lang="de-DE" dirty="0">
                <a:latin typeface="Lucida Handwriting" pitchFamily="66" charset="0"/>
              </a:rPr>
              <a:t>!</a:t>
            </a:r>
          </a:p>
        </p:txBody>
      </p:sp>
      <p:sp>
        <p:nvSpPr>
          <p:cNvPr id="5123" name="Textfeld 2"/>
          <p:cNvSpPr txBox="1">
            <a:spLocks noChangeArrowheads="1"/>
          </p:cNvSpPr>
          <p:nvPr/>
        </p:nvSpPr>
        <p:spPr bwMode="auto">
          <a:xfrm>
            <a:off x="500063" y="214313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800" b="1">
                <a:latin typeface="Calibri" pitchFamily="34" charset="0"/>
              </a:rPr>
              <a:t>Aufgabe zur Dichte</a:t>
            </a:r>
          </a:p>
        </p:txBody>
      </p:sp>
      <p:grpSp>
        <p:nvGrpSpPr>
          <p:cNvPr id="5124" name="Gruppieren 8"/>
          <p:cNvGrpSpPr>
            <a:grpSpLocks/>
          </p:cNvGrpSpPr>
          <p:nvPr/>
        </p:nvGrpSpPr>
        <p:grpSpPr bwMode="auto">
          <a:xfrm>
            <a:off x="500063" y="2428875"/>
            <a:ext cx="1446212" cy="1016000"/>
            <a:chOff x="6643688" y="4000500"/>
            <a:chExt cx="1446774" cy="1016000"/>
          </a:xfrm>
        </p:grpSpPr>
        <p:sp>
          <p:nvSpPr>
            <p:cNvPr id="5139" name="Textfeld 23"/>
            <p:cNvSpPr txBox="1">
              <a:spLocks noChangeArrowheads="1"/>
            </p:cNvSpPr>
            <p:nvPr/>
          </p:nvSpPr>
          <p:spPr bwMode="auto">
            <a:xfrm>
              <a:off x="7572375" y="4000500"/>
              <a:ext cx="518087" cy="58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3200" b="1">
                  <a:latin typeface="Calibri" pitchFamily="34" charset="0"/>
                </a:rPr>
                <a:t>m</a:t>
              </a:r>
            </a:p>
          </p:txBody>
        </p:sp>
        <p:sp>
          <p:nvSpPr>
            <p:cNvPr id="5140" name="Rechteck 24"/>
            <p:cNvSpPr>
              <a:spLocks noChangeArrowheads="1"/>
            </p:cNvSpPr>
            <p:nvPr/>
          </p:nvSpPr>
          <p:spPr bwMode="auto">
            <a:xfrm>
              <a:off x="7185800" y="4143397"/>
              <a:ext cx="439541" cy="707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4000" b="1">
                  <a:latin typeface="Calibri" pitchFamily="34" charset="0"/>
                </a:rPr>
                <a:t>=</a:t>
              </a:r>
              <a:endParaRPr lang="de-DE" sz="4000">
                <a:latin typeface="Calibri" pitchFamily="34" charset="0"/>
              </a:endParaRPr>
            </a:p>
          </p:txBody>
        </p:sp>
        <p:sp>
          <p:nvSpPr>
            <p:cNvPr id="5141" name="Textfeld 26"/>
            <p:cNvSpPr txBox="1">
              <a:spLocks noChangeArrowheads="1"/>
            </p:cNvSpPr>
            <p:nvPr/>
          </p:nvSpPr>
          <p:spPr bwMode="auto">
            <a:xfrm>
              <a:off x="7618555" y="4431640"/>
              <a:ext cx="426717" cy="58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3200" b="1">
                  <a:latin typeface="Calibri" pitchFamily="34" charset="0"/>
                </a:rPr>
                <a:t>V</a:t>
              </a:r>
            </a:p>
          </p:txBody>
        </p:sp>
        <p:pic>
          <p:nvPicPr>
            <p:cNvPr id="5142" name="Grafik 29" descr="rho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643688" y="4258581"/>
              <a:ext cx="719264" cy="676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Gerade Verbindung 7"/>
            <p:cNvCxnSpPr/>
            <p:nvPr/>
          </p:nvCxnSpPr>
          <p:spPr bwMode="auto">
            <a:xfrm>
              <a:off x="7572736" y="4500563"/>
              <a:ext cx="500257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Gerade Verbindung 12"/>
          <p:cNvCxnSpPr/>
          <p:nvPr/>
        </p:nvCxnSpPr>
        <p:spPr>
          <a:xfrm>
            <a:off x="2552700" y="2203410"/>
            <a:ext cx="857250" cy="158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13"/>
          <p:cNvSpPr/>
          <p:nvPr/>
        </p:nvSpPr>
        <p:spPr>
          <a:xfrm>
            <a:off x="500034" y="3364056"/>
            <a:ext cx="8286808" cy="70788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Physikalische Größen ermitteln!</a:t>
            </a:r>
          </a:p>
        </p:txBody>
      </p:sp>
      <p:sp>
        <p:nvSpPr>
          <p:cNvPr id="5127" name="Textfeld 14"/>
          <p:cNvSpPr txBox="1">
            <a:spLocks noChangeArrowheads="1"/>
          </p:cNvSpPr>
          <p:nvPr/>
        </p:nvSpPr>
        <p:spPr bwMode="auto">
          <a:xfrm>
            <a:off x="2000250" y="2571750"/>
            <a:ext cx="439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000" b="1">
                <a:latin typeface="Calibri" pitchFamily="34" charset="0"/>
              </a:rPr>
              <a:t>=</a:t>
            </a:r>
          </a:p>
        </p:txBody>
      </p:sp>
      <p:cxnSp>
        <p:nvCxnSpPr>
          <p:cNvPr id="16" name="Gerade Verbindung 15"/>
          <p:cNvCxnSpPr/>
          <p:nvPr/>
        </p:nvCxnSpPr>
        <p:spPr bwMode="auto">
          <a:xfrm>
            <a:off x="2500313" y="2928938"/>
            <a:ext cx="12144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/>
        </p:nvCxnSpPr>
        <p:spPr>
          <a:xfrm>
            <a:off x="7263058" y="1123950"/>
            <a:ext cx="857250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/>
        </p:nvCxnSpPr>
        <p:spPr>
          <a:xfrm>
            <a:off x="7143235" y="1855787"/>
            <a:ext cx="928687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1" name="Textfeld 25"/>
          <p:cNvSpPr txBox="1">
            <a:spLocks noChangeArrowheads="1"/>
          </p:cNvSpPr>
          <p:nvPr/>
        </p:nvSpPr>
        <p:spPr bwMode="auto">
          <a:xfrm>
            <a:off x="2552700" y="2416175"/>
            <a:ext cx="137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940 g   </a:t>
            </a:r>
          </a:p>
        </p:txBody>
      </p:sp>
      <p:cxnSp>
        <p:nvCxnSpPr>
          <p:cNvPr id="24" name="Gerade Verbindung 23"/>
          <p:cNvCxnSpPr/>
          <p:nvPr/>
        </p:nvCxnSpPr>
        <p:spPr>
          <a:xfrm>
            <a:off x="2497138" y="1470026"/>
            <a:ext cx="1000125" cy="158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3" name="Textfeld 27"/>
          <p:cNvSpPr txBox="1">
            <a:spLocks noChangeArrowheads="1"/>
          </p:cNvSpPr>
          <p:nvPr/>
        </p:nvSpPr>
        <p:spPr bwMode="auto">
          <a:xfrm>
            <a:off x="2357438" y="2857500"/>
            <a:ext cx="177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1,3 dm³   </a:t>
            </a:r>
          </a:p>
        </p:txBody>
      </p:sp>
      <p:sp>
        <p:nvSpPr>
          <p:cNvPr id="20" name="Rechteck 19"/>
          <p:cNvSpPr/>
          <p:nvPr/>
        </p:nvSpPr>
        <p:spPr>
          <a:xfrm>
            <a:off x="500034" y="4000504"/>
            <a:ext cx="8286808" cy="70788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Achte auf die Einheiten!</a:t>
            </a:r>
          </a:p>
        </p:txBody>
      </p:sp>
      <p:sp>
        <p:nvSpPr>
          <p:cNvPr id="5135" name="Textfeld 20"/>
          <p:cNvSpPr txBox="1">
            <a:spLocks noChangeArrowheads="1"/>
          </p:cNvSpPr>
          <p:nvPr/>
        </p:nvSpPr>
        <p:spPr bwMode="auto">
          <a:xfrm>
            <a:off x="3857625" y="2571750"/>
            <a:ext cx="439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000" b="1">
                <a:latin typeface="Calibri" pitchFamily="34" charset="0"/>
              </a:rPr>
              <a:t>=</a:t>
            </a:r>
          </a:p>
        </p:txBody>
      </p:sp>
      <p:sp>
        <p:nvSpPr>
          <p:cNvPr id="22" name="Textfeld 21"/>
          <p:cNvSpPr txBox="1">
            <a:spLocks noChangeArrowheads="1"/>
          </p:cNvSpPr>
          <p:nvPr/>
        </p:nvSpPr>
        <p:spPr bwMode="auto">
          <a:xfrm>
            <a:off x="4214813" y="2416175"/>
            <a:ext cx="1677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0,94 kg   </a:t>
            </a:r>
          </a:p>
        </p:txBody>
      </p:sp>
      <p:sp>
        <p:nvSpPr>
          <p:cNvPr id="23" name="Textfeld 22"/>
          <p:cNvSpPr txBox="1">
            <a:spLocks noChangeArrowheads="1"/>
          </p:cNvSpPr>
          <p:nvPr/>
        </p:nvSpPr>
        <p:spPr bwMode="auto">
          <a:xfrm>
            <a:off x="4214813" y="2857500"/>
            <a:ext cx="177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1,3 dm³   </a:t>
            </a:r>
          </a:p>
        </p:txBody>
      </p:sp>
      <p:cxnSp>
        <p:nvCxnSpPr>
          <p:cNvPr id="25" name="Gerade Verbindung 24"/>
          <p:cNvCxnSpPr/>
          <p:nvPr/>
        </p:nvCxnSpPr>
        <p:spPr bwMode="auto">
          <a:xfrm>
            <a:off x="4357688" y="2928938"/>
            <a:ext cx="12144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feld 2"/>
          <p:cNvSpPr txBox="1">
            <a:spLocks noChangeArrowheads="1"/>
          </p:cNvSpPr>
          <p:nvPr/>
        </p:nvSpPr>
        <p:spPr bwMode="auto">
          <a:xfrm>
            <a:off x="500063" y="214313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800" b="1" dirty="0">
                <a:latin typeface="Calibri" pitchFamily="34" charset="0"/>
              </a:rPr>
              <a:t>Aufgabe zur Dichte</a:t>
            </a:r>
          </a:p>
        </p:txBody>
      </p:sp>
      <p:grpSp>
        <p:nvGrpSpPr>
          <p:cNvPr id="6148" name="Gruppieren 8"/>
          <p:cNvGrpSpPr>
            <a:grpSpLocks/>
          </p:cNvGrpSpPr>
          <p:nvPr/>
        </p:nvGrpSpPr>
        <p:grpSpPr bwMode="auto">
          <a:xfrm>
            <a:off x="500063" y="2428875"/>
            <a:ext cx="1446212" cy="1016000"/>
            <a:chOff x="6643688" y="4000500"/>
            <a:chExt cx="1446774" cy="1016000"/>
          </a:xfrm>
        </p:grpSpPr>
        <p:sp>
          <p:nvSpPr>
            <p:cNvPr id="6168" name="Textfeld 23"/>
            <p:cNvSpPr txBox="1">
              <a:spLocks noChangeArrowheads="1"/>
            </p:cNvSpPr>
            <p:nvPr/>
          </p:nvSpPr>
          <p:spPr bwMode="auto">
            <a:xfrm>
              <a:off x="7572375" y="4000500"/>
              <a:ext cx="518087" cy="58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3200" b="1" dirty="0">
                  <a:latin typeface="Calibri" pitchFamily="34" charset="0"/>
                </a:rPr>
                <a:t>m</a:t>
              </a:r>
            </a:p>
          </p:txBody>
        </p:sp>
        <p:sp>
          <p:nvSpPr>
            <p:cNvPr id="6169" name="Rechteck 24"/>
            <p:cNvSpPr>
              <a:spLocks noChangeArrowheads="1"/>
            </p:cNvSpPr>
            <p:nvPr/>
          </p:nvSpPr>
          <p:spPr bwMode="auto">
            <a:xfrm>
              <a:off x="7185800" y="4143397"/>
              <a:ext cx="439541" cy="707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4000" b="1">
                  <a:latin typeface="Calibri" pitchFamily="34" charset="0"/>
                </a:rPr>
                <a:t>=</a:t>
              </a:r>
              <a:endParaRPr lang="de-DE" sz="4000">
                <a:latin typeface="Calibri" pitchFamily="34" charset="0"/>
              </a:endParaRPr>
            </a:p>
          </p:txBody>
        </p:sp>
        <p:sp>
          <p:nvSpPr>
            <p:cNvPr id="6170" name="Textfeld 26"/>
            <p:cNvSpPr txBox="1">
              <a:spLocks noChangeArrowheads="1"/>
            </p:cNvSpPr>
            <p:nvPr/>
          </p:nvSpPr>
          <p:spPr bwMode="auto">
            <a:xfrm>
              <a:off x="7618555" y="4431640"/>
              <a:ext cx="426717" cy="58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3200" b="1">
                  <a:latin typeface="Calibri" pitchFamily="34" charset="0"/>
                </a:rPr>
                <a:t>V</a:t>
              </a:r>
            </a:p>
          </p:txBody>
        </p:sp>
        <p:pic>
          <p:nvPicPr>
            <p:cNvPr id="6171" name="Grafik 29" descr="rho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643688" y="4258581"/>
              <a:ext cx="719264" cy="676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Gerade Verbindung 7"/>
            <p:cNvCxnSpPr/>
            <p:nvPr/>
          </p:nvCxnSpPr>
          <p:spPr bwMode="auto">
            <a:xfrm>
              <a:off x="7572736" y="4500563"/>
              <a:ext cx="500257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hteck 13"/>
          <p:cNvSpPr/>
          <p:nvPr/>
        </p:nvSpPr>
        <p:spPr>
          <a:xfrm>
            <a:off x="500034" y="3364056"/>
            <a:ext cx="8286808" cy="70788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Physikalische Größen ermitteln!</a:t>
            </a:r>
          </a:p>
        </p:txBody>
      </p:sp>
      <p:sp>
        <p:nvSpPr>
          <p:cNvPr id="6151" name="Textfeld 14"/>
          <p:cNvSpPr txBox="1">
            <a:spLocks noChangeArrowheads="1"/>
          </p:cNvSpPr>
          <p:nvPr/>
        </p:nvSpPr>
        <p:spPr bwMode="auto">
          <a:xfrm>
            <a:off x="2000250" y="2571750"/>
            <a:ext cx="439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000" b="1">
                <a:latin typeface="Calibri" pitchFamily="34" charset="0"/>
              </a:rPr>
              <a:t>=</a:t>
            </a:r>
          </a:p>
        </p:txBody>
      </p:sp>
      <p:cxnSp>
        <p:nvCxnSpPr>
          <p:cNvPr id="16" name="Gerade Verbindung 15"/>
          <p:cNvCxnSpPr/>
          <p:nvPr/>
        </p:nvCxnSpPr>
        <p:spPr bwMode="auto">
          <a:xfrm>
            <a:off x="2500313" y="2928938"/>
            <a:ext cx="12144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5" name="Textfeld 25"/>
          <p:cNvSpPr txBox="1">
            <a:spLocks noChangeArrowheads="1"/>
          </p:cNvSpPr>
          <p:nvPr/>
        </p:nvSpPr>
        <p:spPr bwMode="auto">
          <a:xfrm>
            <a:off x="2552700" y="2416175"/>
            <a:ext cx="137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940 g   </a:t>
            </a:r>
          </a:p>
        </p:txBody>
      </p:sp>
      <p:sp>
        <p:nvSpPr>
          <p:cNvPr id="6157" name="Textfeld 27"/>
          <p:cNvSpPr txBox="1">
            <a:spLocks noChangeArrowheads="1"/>
          </p:cNvSpPr>
          <p:nvPr/>
        </p:nvSpPr>
        <p:spPr bwMode="auto">
          <a:xfrm>
            <a:off x="2357438" y="2857500"/>
            <a:ext cx="177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1,3 dm³   </a:t>
            </a:r>
          </a:p>
        </p:txBody>
      </p:sp>
      <p:sp>
        <p:nvSpPr>
          <p:cNvPr id="6158" name="Textfeld 20"/>
          <p:cNvSpPr txBox="1">
            <a:spLocks noChangeArrowheads="1"/>
          </p:cNvSpPr>
          <p:nvPr/>
        </p:nvSpPr>
        <p:spPr bwMode="auto">
          <a:xfrm>
            <a:off x="3857625" y="2571750"/>
            <a:ext cx="439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000" b="1">
                <a:latin typeface="Calibri" pitchFamily="34" charset="0"/>
              </a:rPr>
              <a:t>=</a:t>
            </a:r>
          </a:p>
        </p:txBody>
      </p:sp>
      <p:sp>
        <p:nvSpPr>
          <p:cNvPr id="6159" name="Textfeld 21"/>
          <p:cNvSpPr txBox="1">
            <a:spLocks noChangeArrowheads="1"/>
          </p:cNvSpPr>
          <p:nvPr/>
        </p:nvSpPr>
        <p:spPr bwMode="auto">
          <a:xfrm>
            <a:off x="4214813" y="2416175"/>
            <a:ext cx="1677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0,94 kg   </a:t>
            </a:r>
          </a:p>
        </p:txBody>
      </p:sp>
      <p:sp>
        <p:nvSpPr>
          <p:cNvPr id="6160" name="Textfeld 22"/>
          <p:cNvSpPr txBox="1">
            <a:spLocks noChangeArrowheads="1"/>
          </p:cNvSpPr>
          <p:nvPr/>
        </p:nvSpPr>
        <p:spPr bwMode="auto">
          <a:xfrm>
            <a:off x="4214813" y="2857500"/>
            <a:ext cx="177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1,3 dm³   </a:t>
            </a:r>
          </a:p>
        </p:txBody>
      </p:sp>
      <p:cxnSp>
        <p:nvCxnSpPr>
          <p:cNvPr id="25" name="Gerade Verbindung 24"/>
          <p:cNvCxnSpPr/>
          <p:nvPr/>
        </p:nvCxnSpPr>
        <p:spPr bwMode="auto">
          <a:xfrm>
            <a:off x="4357688" y="2928938"/>
            <a:ext cx="12144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/>
          <p:cNvSpPr txBox="1">
            <a:spLocks noChangeArrowheads="1"/>
          </p:cNvSpPr>
          <p:nvPr/>
        </p:nvSpPr>
        <p:spPr bwMode="auto">
          <a:xfrm>
            <a:off x="5643563" y="2571750"/>
            <a:ext cx="1285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000" b="1">
                <a:latin typeface="Calibri" pitchFamily="34" charset="0"/>
              </a:rPr>
              <a:t>= </a:t>
            </a:r>
            <a:r>
              <a:rPr lang="de-DE" sz="3200" b="1">
                <a:latin typeface="Calibri" pitchFamily="34" charset="0"/>
              </a:rPr>
              <a:t>0,72</a:t>
            </a:r>
          </a:p>
        </p:txBody>
      </p:sp>
      <p:sp>
        <p:nvSpPr>
          <p:cNvPr id="29" name="Textfeld 28"/>
          <p:cNvSpPr txBox="1">
            <a:spLocks noChangeArrowheads="1"/>
          </p:cNvSpPr>
          <p:nvPr/>
        </p:nvSpPr>
        <p:spPr bwMode="auto">
          <a:xfrm>
            <a:off x="6929438" y="2416175"/>
            <a:ext cx="854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kg   </a:t>
            </a:r>
          </a:p>
        </p:txBody>
      </p:sp>
      <p:sp>
        <p:nvSpPr>
          <p:cNvPr id="30" name="Textfeld 29"/>
          <p:cNvSpPr txBox="1">
            <a:spLocks noChangeArrowheads="1"/>
          </p:cNvSpPr>
          <p:nvPr/>
        </p:nvSpPr>
        <p:spPr bwMode="auto">
          <a:xfrm>
            <a:off x="6929438" y="2857500"/>
            <a:ext cx="1154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dm³   </a:t>
            </a:r>
          </a:p>
        </p:txBody>
      </p:sp>
      <p:cxnSp>
        <p:nvCxnSpPr>
          <p:cNvPr id="31" name="Gerade Verbindung 30"/>
          <p:cNvCxnSpPr/>
          <p:nvPr/>
        </p:nvCxnSpPr>
        <p:spPr bwMode="auto">
          <a:xfrm>
            <a:off x="7000875" y="2928938"/>
            <a:ext cx="714375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hteck 31"/>
          <p:cNvSpPr/>
          <p:nvPr/>
        </p:nvSpPr>
        <p:spPr>
          <a:xfrm>
            <a:off x="500034" y="3357562"/>
            <a:ext cx="8286808" cy="70788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Berechnung durchführen! Runden!</a:t>
            </a:r>
          </a:p>
        </p:txBody>
      </p:sp>
      <p:sp>
        <p:nvSpPr>
          <p:cNvPr id="33" name="Rechteck 32"/>
          <p:cNvSpPr/>
          <p:nvPr/>
        </p:nvSpPr>
        <p:spPr>
          <a:xfrm>
            <a:off x="500034" y="4000504"/>
            <a:ext cx="8286808" cy="70788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Achte auf die Einheiten!</a:t>
            </a:r>
          </a:p>
        </p:txBody>
      </p:sp>
      <p:sp>
        <p:nvSpPr>
          <p:cNvPr id="34" name="Rechteck 1"/>
          <p:cNvSpPr>
            <a:spLocks noChangeArrowheads="1"/>
          </p:cNvSpPr>
          <p:nvPr/>
        </p:nvSpPr>
        <p:spPr bwMode="auto">
          <a:xfrm>
            <a:off x="500063" y="714375"/>
            <a:ext cx="8072437" cy="15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In </a:t>
            </a:r>
            <a:r>
              <a:rPr lang="de-DE" dirty="0" smtClean="0">
                <a:latin typeface="Lucida Handwriting" pitchFamily="66" charset="0"/>
              </a:rPr>
              <a:t> einem </a:t>
            </a:r>
            <a:r>
              <a:rPr lang="de-DE" dirty="0">
                <a:latin typeface="Lucida Handwriting" pitchFamily="66" charset="0"/>
              </a:rPr>
              <a:t>5-Liter-Kanister </a:t>
            </a:r>
            <a:r>
              <a:rPr lang="de-DE" dirty="0" smtClean="0">
                <a:latin typeface="Lucida Handwriting" pitchFamily="66" charset="0"/>
              </a:rPr>
              <a:t> mit  der  </a:t>
            </a:r>
            <a:r>
              <a:rPr lang="de-DE" dirty="0">
                <a:latin typeface="Lucida Handwriting" pitchFamily="66" charset="0"/>
              </a:rPr>
              <a:t>Leermasse </a:t>
            </a:r>
            <a:r>
              <a:rPr lang="de-DE" dirty="0" smtClean="0">
                <a:latin typeface="Lucida Handwriting" pitchFamily="66" charset="0"/>
              </a:rPr>
              <a:t> von  600 </a:t>
            </a:r>
            <a:r>
              <a:rPr lang="de-DE" dirty="0">
                <a:latin typeface="Lucida Handwriting" pitchFamily="66" charset="0"/>
              </a:rPr>
              <a:t>g befinden </a:t>
            </a:r>
            <a:r>
              <a:rPr lang="de-DE" dirty="0" smtClean="0">
                <a:latin typeface="Lucida Handwriting" pitchFamily="66" charset="0"/>
              </a:rPr>
              <a:t> sich </a:t>
            </a:r>
            <a:r>
              <a:rPr lang="de-DE" dirty="0">
                <a:latin typeface="Lucida Handwriting" pitchFamily="66" charset="0"/>
              </a:rPr>
              <a:t>1,3 Liter </a:t>
            </a:r>
            <a:r>
              <a:rPr lang="de-DE" dirty="0" smtClean="0">
                <a:latin typeface="Lucida Handwriting" pitchFamily="66" charset="0"/>
              </a:rPr>
              <a:t> Benzin</a:t>
            </a:r>
            <a:r>
              <a:rPr lang="de-DE" dirty="0">
                <a:latin typeface="Lucida Handwriting" pitchFamily="66" charset="0"/>
              </a:rPr>
              <a:t>.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Die </a:t>
            </a:r>
            <a:r>
              <a:rPr lang="de-DE" dirty="0" smtClean="0">
                <a:latin typeface="Lucida Handwriting" pitchFamily="66" charset="0"/>
              </a:rPr>
              <a:t> Gesamtmasse </a:t>
            </a:r>
            <a:r>
              <a:rPr lang="de-DE" dirty="0">
                <a:latin typeface="Lucida Handwriting" pitchFamily="66" charset="0"/>
              </a:rPr>
              <a:t>(Kanister und Benzin) beträgt </a:t>
            </a:r>
            <a:r>
              <a:rPr lang="de-DE" dirty="0" smtClean="0">
                <a:latin typeface="Lucida Handwriting" pitchFamily="66" charset="0"/>
              </a:rPr>
              <a:t> 1,54 </a:t>
            </a:r>
            <a:r>
              <a:rPr lang="de-DE" dirty="0">
                <a:latin typeface="Lucida Handwriting" pitchFamily="66" charset="0"/>
              </a:rPr>
              <a:t>kg.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Berechne </a:t>
            </a:r>
            <a:r>
              <a:rPr lang="de-DE" dirty="0" smtClean="0">
                <a:latin typeface="Lucida Handwriting" pitchFamily="66" charset="0"/>
              </a:rPr>
              <a:t> die  Dichte  von  Benzin</a:t>
            </a:r>
            <a:r>
              <a:rPr lang="de-DE" dirty="0">
                <a:latin typeface="Lucida Handwriting" pitchFamily="66" charset="0"/>
              </a:rPr>
              <a:t>!</a:t>
            </a:r>
          </a:p>
        </p:txBody>
      </p:sp>
      <p:cxnSp>
        <p:nvCxnSpPr>
          <p:cNvPr id="35" name="Gerade Verbindung 34"/>
          <p:cNvCxnSpPr/>
          <p:nvPr/>
        </p:nvCxnSpPr>
        <p:spPr>
          <a:xfrm>
            <a:off x="2552700" y="2203410"/>
            <a:ext cx="857250" cy="158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35"/>
          <p:cNvCxnSpPr/>
          <p:nvPr/>
        </p:nvCxnSpPr>
        <p:spPr>
          <a:xfrm>
            <a:off x="7263058" y="1123950"/>
            <a:ext cx="857250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 Verbindung 36"/>
          <p:cNvCxnSpPr/>
          <p:nvPr/>
        </p:nvCxnSpPr>
        <p:spPr>
          <a:xfrm>
            <a:off x="7143235" y="1855787"/>
            <a:ext cx="928687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37"/>
          <p:cNvCxnSpPr/>
          <p:nvPr/>
        </p:nvCxnSpPr>
        <p:spPr>
          <a:xfrm>
            <a:off x="2497138" y="1470026"/>
            <a:ext cx="1000125" cy="158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feld 2"/>
          <p:cNvSpPr txBox="1">
            <a:spLocks noChangeArrowheads="1"/>
          </p:cNvSpPr>
          <p:nvPr/>
        </p:nvSpPr>
        <p:spPr bwMode="auto">
          <a:xfrm>
            <a:off x="500063" y="214313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800" b="1">
                <a:latin typeface="Calibri" pitchFamily="34" charset="0"/>
              </a:rPr>
              <a:t>Aufgabe zur Dichte</a:t>
            </a:r>
          </a:p>
        </p:txBody>
      </p:sp>
      <p:grpSp>
        <p:nvGrpSpPr>
          <p:cNvPr id="7172" name="Gruppieren 8"/>
          <p:cNvGrpSpPr>
            <a:grpSpLocks/>
          </p:cNvGrpSpPr>
          <p:nvPr/>
        </p:nvGrpSpPr>
        <p:grpSpPr bwMode="auto">
          <a:xfrm>
            <a:off x="500063" y="2428875"/>
            <a:ext cx="1446212" cy="1016000"/>
            <a:chOff x="6643688" y="4000500"/>
            <a:chExt cx="1446774" cy="1016000"/>
          </a:xfrm>
        </p:grpSpPr>
        <p:sp>
          <p:nvSpPr>
            <p:cNvPr id="7190" name="Textfeld 23"/>
            <p:cNvSpPr txBox="1">
              <a:spLocks noChangeArrowheads="1"/>
            </p:cNvSpPr>
            <p:nvPr/>
          </p:nvSpPr>
          <p:spPr bwMode="auto">
            <a:xfrm>
              <a:off x="7572375" y="4000500"/>
              <a:ext cx="518087" cy="58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3200" b="1">
                  <a:latin typeface="Calibri" pitchFamily="34" charset="0"/>
                </a:rPr>
                <a:t>m</a:t>
              </a:r>
            </a:p>
          </p:txBody>
        </p:sp>
        <p:sp>
          <p:nvSpPr>
            <p:cNvPr id="7191" name="Rechteck 24"/>
            <p:cNvSpPr>
              <a:spLocks noChangeArrowheads="1"/>
            </p:cNvSpPr>
            <p:nvPr/>
          </p:nvSpPr>
          <p:spPr bwMode="auto">
            <a:xfrm>
              <a:off x="7185800" y="4143397"/>
              <a:ext cx="439541" cy="707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4000" b="1">
                  <a:latin typeface="Calibri" pitchFamily="34" charset="0"/>
                </a:rPr>
                <a:t>=</a:t>
              </a:r>
              <a:endParaRPr lang="de-DE" sz="4000">
                <a:latin typeface="Calibri" pitchFamily="34" charset="0"/>
              </a:endParaRPr>
            </a:p>
          </p:txBody>
        </p:sp>
        <p:sp>
          <p:nvSpPr>
            <p:cNvPr id="7192" name="Textfeld 26"/>
            <p:cNvSpPr txBox="1">
              <a:spLocks noChangeArrowheads="1"/>
            </p:cNvSpPr>
            <p:nvPr/>
          </p:nvSpPr>
          <p:spPr bwMode="auto">
            <a:xfrm>
              <a:off x="7618555" y="4431640"/>
              <a:ext cx="426717" cy="584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3200" b="1">
                  <a:latin typeface="Calibri" pitchFamily="34" charset="0"/>
                </a:rPr>
                <a:t>V</a:t>
              </a:r>
            </a:p>
          </p:txBody>
        </p:sp>
        <p:pic>
          <p:nvPicPr>
            <p:cNvPr id="7193" name="Grafik 29" descr="rho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643688" y="4258581"/>
              <a:ext cx="719264" cy="6766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Gerade Verbindung 7"/>
            <p:cNvCxnSpPr/>
            <p:nvPr/>
          </p:nvCxnSpPr>
          <p:spPr bwMode="auto">
            <a:xfrm>
              <a:off x="7572736" y="4500563"/>
              <a:ext cx="500257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74" name="Textfeld 14"/>
          <p:cNvSpPr txBox="1">
            <a:spLocks noChangeArrowheads="1"/>
          </p:cNvSpPr>
          <p:nvPr/>
        </p:nvSpPr>
        <p:spPr bwMode="auto">
          <a:xfrm>
            <a:off x="2000250" y="2571750"/>
            <a:ext cx="439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000" b="1">
                <a:latin typeface="Calibri" pitchFamily="34" charset="0"/>
              </a:rPr>
              <a:t>=</a:t>
            </a:r>
          </a:p>
        </p:txBody>
      </p:sp>
      <p:cxnSp>
        <p:nvCxnSpPr>
          <p:cNvPr id="16" name="Gerade Verbindung 15"/>
          <p:cNvCxnSpPr/>
          <p:nvPr/>
        </p:nvCxnSpPr>
        <p:spPr bwMode="auto">
          <a:xfrm>
            <a:off x="2500313" y="2928938"/>
            <a:ext cx="12144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8" name="Textfeld 25"/>
          <p:cNvSpPr txBox="1">
            <a:spLocks noChangeArrowheads="1"/>
          </p:cNvSpPr>
          <p:nvPr/>
        </p:nvSpPr>
        <p:spPr bwMode="auto">
          <a:xfrm>
            <a:off x="2552700" y="2416175"/>
            <a:ext cx="13763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940 g   </a:t>
            </a:r>
          </a:p>
        </p:txBody>
      </p:sp>
      <p:sp>
        <p:nvSpPr>
          <p:cNvPr id="7180" name="Textfeld 27"/>
          <p:cNvSpPr txBox="1">
            <a:spLocks noChangeArrowheads="1"/>
          </p:cNvSpPr>
          <p:nvPr/>
        </p:nvSpPr>
        <p:spPr bwMode="auto">
          <a:xfrm>
            <a:off x="2357438" y="2857500"/>
            <a:ext cx="177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1,3 dm³   </a:t>
            </a:r>
          </a:p>
        </p:txBody>
      </p:sp>
      <p:sp>
        <p:nvSpPr>
          <p:cNvPr id="7181" name="Textfeld 20"/>
          <p:cNvSpPr txBox="1">
            <a:spLocks noChangeArrowheads="1"/>
          </p:cNvSpPr>
          <p:nvPr/>
        </p:nvSpPr>
        <p:spPr bwMode="auto">
          <a:xfrm>
            <a:off x="3857625" y="2571750"/>
            <a:ext cx="439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000" b="1">
                <a:latin typeface="Calibri" pitchFamily="34" charset="0"/>
              </a:rPr>
              <a:t>=</a:t>
            </a:r>
          </a:p>
        </p:txBody>
      </p:sp>
      <p:sp>
        <p:nvSpPr>
          <p:cNvPr id="7182" name="Textfeld 21"/>
          <p:cNvSpPr txBox="1">
            <a:spLocks noChangeArrowheads="1"/>
          </p:cNvSpPr>
          <p:nvPr/>
        </p:nvSpPr>
        <p:spPr bwMode="auto">
          <a:xfrm>
            <a:off x="4214813" y="2416175"/>
            <a:ext cx="16779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0,94 kg   </a:t>
            </a:r>
          </a:p>
        </p:txBody>
      </p:sp>
      <p:sp>
        <p:nvSpPr>
          <p:cNvPr id="7183" name="Textfeld 22"/>
          <p:cNvSpPr txBox="1">
            <a:spLocks noChangeArrowheads="1"/>
          </p:cNvSpPr>
          <p:nvPr/>
        </p:nvSpPr>
        <p:spPr bwMode="auto">
          <a:xfrm>
            <a:off x="4214813" y="2857500"/>
            <a:ext cx="17700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1,3 dm³   </a:t>
            </a:r>
          </a:p>
        </p:txBody>
      </p:sp>
      <p:cxnSp>
        <p:nvCxnSpPr>
          <p:cNvPr id="25" name="Gerade Verbindung 24"/>
          <p:cNvCxnSpPr/>
          <p:nvPr/>
        </p:nvCxnSpPr>
        <p:spPr bwMode="auto">
          <a:xfrm>
            <a:off x="4357688" y="2928938"/>
            <a:ext cx="1214437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85" name="Textfeld 26"/>
          <p:cNvSpPr txBox="1">
            <a:spLocks noChangeArrowheads="1"/>
          </p:cNvSpPr>
          <p:nvPr/>
        </p:nvSpPr>
        <p:spPr bwMode="auto">
          <a:xfrm>
            <a:off x="5643563" y="2571750"/>
            <a:ext cx="1285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4000" b="1">
                <a:latin typeface="Calibri" pitchFamily="34" charset="0"/>
              </a:rPr>
              <a:t>= </a:t>
            </a:r>
            <a:r>
              <a:rPr lang="de-DE" sz="3200" b="1">
                <a:latin typeface="Calibri" pitchFamily="34" charset="0"/>
              </a:rPr>
              <a:t>0,72</a:t>
            </a:r>
          </a:p>
        </p:txBody>
      </p:sp>
      <p:sp>
        <p:nvSpPr>
          <p:cNvPr id="7186" name="Textfeld 28"/>
          <p:cNvSpPr txBox="1">
            <a:spLocks noChangeArrowheads="1"/>
          </p:cNvSpPr>
          <p:nvPr/>
        </p:nvSpPr>
        <p:spPr bwMode="auto">
          <a:xfrm>
            <a:off x="6929438" y="2416175"/>
            <a:ext cx="8540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kg   </a:t>
            </a:r>
          </a:p>
        </p:txBody>
      </p:sp>
      <p:sp>
        <p:nvSpPr>
          <p:cNvPr id="7187" name="Textfeld 29"/>
          <p:cNvSpPr txBox="1">
            <a:spLocks noChangeArrowheads="1"/>
          </p:cNvSpPr>
          <p:nvPr/>
        </p:nvSpPr>
        <p:spPr bwMode="auto">
          <a:xfrm>
            <a:off x="6929438" y="2857500"/>
            <a:ext cx="1154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3200" b="1">
                <a:latin typeface="Calibri" pitchFamily="34" charset="0"/>
              </a:rPr>
              <a:t>dm³   </a:t>
            </a:r>
          </a:p>
        </p:txBody>
      </p:sp>
      <p:cxnSp>
        <p:nvCxnSpPr>
          <p:cNvPr id="31" name="Gerade Verbindung 30"/>
          <p:cNvCxnSpPr/>
          <p:nvPr/>
        </p:nvCxnSpPr>
        <p:spPr bwMode="auto">
          <a:xfrm>
            <a:off x="7000875" y="2928938"/>
            <a:ext cx="714375" cy="158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hteck 34"/>
          <p:cNvSpPr/>
          <p:nvPr/>
        </p:nvSpPr>
        <p:spPr>
          <a:xfrm>
            <a:off x="500034" y="4000504"/>
            <a:ext cx="8286808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Brutto (Gesamtgewicht)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Netto (Reingewicht)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4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Tara (Verpackungsgewicht)</a:t>
            </a:r>
          </a:p>
        </p:txBody>
      </p:sp>
      <p:sp>
        <p:nvSpPr>
          <p:cNvPr id="27" name="Rechteck 1"/>
          <p:cNvSpPr>
            <a:spLocks noChangeArrowheads="1"/>
          </p:cNvSpPr>
          <p:nvPr/>
        </p:nvSpPr>
        <p:spPr bwMode="auto">
          <a:xfrm>
            <a:off x="500063" y="714375"/>
            <a:ext cx="8072437" cy="1528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In </a:t>
            </a:r>
            <a:r>
              <a:rPr lang="de-DE" dirty="0" smtClean="0">
                <a:latin typeface="Lucida Handwriting" pitchFamily="66" charset="0"/>
              </a:rPr>
              <a:t> einem </a:t>
            </a:r>
            <a:r>
              <a:rPr lang="de-DE" dirty="0">
                <a:latin typeface="Lucida Handwriting" pitchFamily="66" charset="0"/>
              </a:rPr>
              <a:t>5-Liter-Kanister </a:t>
            </a:r>
            <a:r>
              <a:rPr lang="de-DE" dirty="0" smtClean="0">
                <a:latin typeface="Lucida Handwriting" pitchFamily="66" charset="0"/>
              </a:rPr>
              <a:t> mit  der  </a:t>
            </a:r>
            <a:r>
              <a:rPr lang="de-DE" dirty="0">
                <a:latin typeface="Lucida Handwriting" pitchFamily="66" charset="0"/>
              </a:rPr>
              <a:t>Leermasse </a:t>
            </a:r>
            <a:r>
              <a:rPr lang="de-DE" dirty="0" smtClean="0">
                <a:latin typeface="Lucida Handwriting" pitchFamily="66" charset="0"/>
              </a:rPr>
              <a:t> von  600 </a:t>
            </a:r>
            <a:r>
              <a:rPr lang="de-DE" dirty="0">
                <a:latin typeface="Lucida Handwriting" pitchFamily="66" charset="0"/>
              </a:rPr>
              <a:t>g befinden </a:t>
            </a:r>
            <a:r>
              <a:rPr lang="de-DE" dirty="0" smtClean="0">
                <a:latin typeface="Lucida Handwriting" pitchFamily="66" charset="0"/>
              </a:rPr>
              <a:t> sich </a:t>
            </a:r>
            <a:r>
              <a:rPr lang="de-DE" dirty="0">
                <a:latin typeface="Lucida Handwriting" pitchFamily="66" charset="0"/>
              </a:rPr>
              <a:t>1,3 Liter </a:t>
            </a:r>
            <a:r>
              <a:rPr lang="de-DE" dirty="0" smtClean="0">
                <a:latin typeface="Lucida Handwriting" pitchFamily="66" charset="0"/>
              </a:rPr>
              <a:t> Benzin</a:t>
            </a:r>
            <a:r>
              <a:rPr lang="de-DE" dirty="0">
                <a:latin typeface="Lucida Handwriting" pitchFamily="66" charset="0"/>
              </a:rPr>
              <a:t>.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Die </a:t>
            </a:r>
            <a:r>
              <a:rPr lang="de-DE" dirty="0" smtClean="0">
                <a:latin typeface="Lucida Handwriting" pitchFamily="66" charset="0"/>
              </a:rPr>
              <a:t> Gesamtmasse </a:t>
            </a:r>
            <a:r>
              <a:rPr lang="de-DE" dirty="0">
                <a:latin typeface="Lucida Handwriting" pitchFamily="66" charset="0"/>
              </a:rPr>
              <a:t>(Kanister und Benzin) beträgt </a:t>
            </a:r>
            <a:r>
              <a:rPr lang="de-DE" dirty="0" smtClean="0">
                <a:latin typeface="Lucida Handwriting" pitchFamily="66" charset="0"/>
              </a:rPr>
              <a:t> 1,54 </a:t>
            </a:r>
            <a:r>
              <a:rPr lang="de-DE" dirty="0">
                <a:latin typeface="Lucida Handwriting" pitchFamily="66" charset="0"/>
              </a:rPr>
              <a:t>kg.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Berechne </a:t>
            </a:r>
            <a:r>
              <a:rPr lang="de-DE" dirty="0" smtClean="0">
                <a:latin typeface="Lucida Handwriting" pitchFamily="66" charset="0"/>
              </a:rPr>
              <a:t> die  Dichte  von  Benzin</a:t>
            </a:r>
            <a:r>
              <a:rPr lang="de-DE" dirty="0">
                <a:latin typeface="Lucida Handwriting" pitchFamily="66" charset="0"/>
              </a:rPr>
              <a:t>!</a:t>
            </a:r>
          </a:p>
        </p:txBody>
      </p:sp>
      <p:cxnSp>
        <p:nvCxnSpPr>
          <p:cNvPr id="28" name="Gerade Verbindung 27"/>
          <p:cNvCxnSpPr/>
          <p:nvPr/>
        </p:nvCxnSpPr>
        <p:spPr>
          <a:xfrm>
            <a:off x="2552700" y="2203410"/>
            <a:ext cx="857250" cy="158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28"/>
          <p:cNvCxnSpPr/>
          <p:nvPr/>
        </p:nvCxnSpPr>
        <p:spPr>
          <a:xfrm>
            <a:off x="7263058" y="1123950"/>
            <a:ext cx="857250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29"/>
          <p:cNvCxnSpPr/>
          <p:nvPr/>
        </p:nvCxnSpPr>
        <p:spPr>
          <a:xfrm>
            <a:off x="7143235" y="1855787"/>
            <a:ext cx="928687" cy="15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31"/>
          <p:cNvCxnSpPr/>
          <p:nvPr/>
        </p:nvCxnSpPr>
        <p:spPr>
          <a:xfrm>
            <a:off x="2497138" y="1470026"/>
            <a:ext cx="1000125" cy="158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pieren 32"/>
          <p:cNvGrpSpPr/>
          <p:nvPr/>
        </p:nvGrpSpPr>
        <p:grpSpPr>
          <a:xfrm>
            <a:off x="6125994" y="3385372"/>
            <a:ext cx="1657519" cy="59503"/>
            <a:chOff x="5715000" y="4535814"/>
            <a:chExt cx="1017240" cy="56328"/>
          </a:xfrm>
        </p:grpSpPr>
        <p:cxnSp>
          <p:nvCxnSpPr>
            <p:cNvPr id="34" name="Gerade Verbindung 33"/>
            <p:cNvCxnSpPr/>
            <p:nvPr/>
          </p:nvCxnSpPr>
          <p:spPr>
            <a:xfrm>
              <a:off x="5715000" y="4535814"/>
              <a:ext cx="1017240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35"/>
            <p:cNvCxnSpPr/>
            <p:nvPr/>
          </p:nvCxnSpPr>
          <p:spPr>
            <a:xfrm>
              <a:off x="5715000" y="4590555"/>
              <a:ext cx="1017240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feld 3"/>
          <p:cNvSpPr txBox="1">
            <a:spLocks noChangeArrowheads="1"/>
          </p:cNvSpPr>
          <p:nvPr/>
        </p:nvSpPr>
        <p:spPr bwMode="auto">
          <a:xfrm>
            <a:off x="500063" y="714375"/>
            <a:ext cx="8643937" cy="2605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In einem 5-Liter-Kanister mit der Leermasse von 600 g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befinden sich 1,3 Liter Benzin.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Die Gesamtmasse (Kanister und Benzin) beträgt 1,54 kg.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Berechne die Dichte von Benzin!</a:t>
            </a:r>
            <a:br>
              <a:rPr lang="de-DE" dirty="0">
                <a:latin typeface="Lucida Handwriting" pitchFamily="66" charset="0"/>
              </a:rPr>
            </a:br>
            <a:endParaRPr lang="de-DE" dirty="0">
              <a:latin typeface="Lucida Handwriting" pitchFamily="66" charset="0"/>
            </a:endParaRPr>
          </a:p>
          <a:p>
            <a:pPr eaLnBrk="1" hangingPunct="1"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Welche Gesamtmasse ergibt sich, wenn der Kanister voll Benzin ist</a:t>
            </a:r>
            <a:r>
              <a:rPr lang="de-DE" dirty="0" smtClean="0">
                <a:latin typeface="Lucida Handwriting" pitchFamily="66" charset="0"/>
              </a:rPr>
              <a:t>?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8195" name="Textfeld 4"/>
          <p:cNvSpPr txBox="1">
            <a:spLocks noChangeArrowheads="1"/>
          </p:cNvSpPr>
          <p:nvPr/>
        </p:nvSpPr>
        <p:spPr bwMode="auto">
          <a:xfrm>
            <a:off x="500063" y="214313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800" b="1">
                <a:latin typeface="Calibri" pitchFamily="34" charset="0"/>
              </a:rPr>
              <a:t>Aufgabe zur Dichte</a:t>
            </a:r>
          </a:p>
        </p:txBody>
      </p:sp>
      <p:cxnSp>
        <p:nvCxnSpPr>
          <p:cNvPr id="6" name="Gerade Verbindung 5"/>
          <p:cNvCxnSpPr/>
          <p:nvPr/>
        </p:nvCxnSpPr>
        <p:spPr>
          <a:xfrm>
            <a:off x="1552673" y="2881217"/>
            <a:ext cx="1785938" cy="158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>
            <a:spLocks noChangeArrowheads="1"/>
          </p:cNvSpPr>
          <p:nvPr/>
        </p:nvSpPr>
        <p:spPr bwMode="auto">
          <a:xfrm>
            <a:off x="500063" y="3431201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latin typeface="Lucida Handwriting" pitchFamily="66" charset="0"/>
              </a:rPr>
              <a:t>Reingewicht:  m = </a:t>
            </a:r>
            <a:r>
              <a:rPr lang="de-DE">
                <a:latin typeface="Lucida Handwriting" pitchFamily="66" charset="0"/>
                <a:sym typeface="Symbol erw." pitchFamily="34" charset="2"/>
              </a:rPr>
              <a:t> · V</a:t>
            </a:r>
            <a:endParaRPr lang="de-DE">
              <a:latin typeface="Lucida Handwriting" pitchFamily="66" charset="0"/>
            </a:endParaRPr>
          </a:p>
        </p:txBody>
      </p:sp>
      <p:grpSp>
        <p:nvGrpSpPr>
          <p:cNvPr id="2" name="Gruppieren 18"/>
          <p:cNvGrpSpPr>
            <a:grpSpLocks/>
          </p:cNvGrpSpPr>
          <p:nvPr/>
        </p:nvGrpSpPr>
        <p:grpSpPr bwMode="auto">
          <a:xfrm>
            <a:off x="4233063" y="3332977"/>
            <a:ext cx="627062" cy="565779"/>
            <a:chOff x="4214810" y="3000372"/>
            <a:chExt cx="627063" cy="2535370"/>
          </a:xfrm>
        </p:grpSpPr>
        <p:sp>
          <p:nvSpPr>
            <p:cNvPr id="8204" name="Textfeld 12"/>
            <p:cNvSpPr txBox="1">
              <a:spLocks noChangeArrowheads="1"/>
            </p:cNvSpPr>
            <p:nvPr/>
          </p:nvSpPr>
          <p:spPr bwMode="auto">
            <a:xfrm>
              <a:off x="4299080" y="3000372"/>
              <a:ext cx="509591" cy="1379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400" dirty="0">
                  <a:latin typeface="Lucida Handwriting" pitchFamily="66" charset="0"/>
                </a:rPr>
                <a:t>kg</a:t>
              </a:r>
            </a:p>
          </p:txBody>
        </p:sp>
        <p:sp>
          <p:nvSpPr>
            <p:cNvPr id="8205" name="Textfeld 13"/>
            <p:cNvSpPr txBox="1">
              <a:spLocks noChangeArrowheads="1"/>
            </p:cNvSpPr>
            <p:nvPr/>
          </p:nvSpPr>
          <p:spPr bwMode="auto">
            <a:xfrm>
              <a:off x="4214810" y="4156531"/>
              <a:ext cx="627063" cy="1379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400" dirty="0">
                  <a:latin typeface="Lucida Handwriting" pitchFamily="66" charset="0"/>
                </a:rPr>
                <a:t>dm³</a:t>
              </a:r>
            </a:p>
          </p:txBody>
        </p:sp>
        <p:cxnSp>
          <p:nvCxnSpPr>
            <p:cNvPr id="15" name="Gerade Verbindung 14"/>
            <p:cNvCxnSpPr/>
            <p:nvPr/>
          </p:nvCxnSpPr>
          <p:spPr>
            <a:xfrm>
              <a:off x="4332285" y="4235391"/>
              <a:ext cx="419824" cy="15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feld 19"/>
          <p:cNvSpPr txBox="1">
            <a:spLocks noChangeArrowheads="1"/>
          </p:cNvSpPr>
          <p:nvPr/>
        </p:nvSpPr>
        <p:spPr bwMode="auto">
          <a:xfrm>
            <a:off x="3429000" y="3431201"/>
            <a:ext cx="2571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  <a:sym typeface="Symbol erw." pitchFamily="34" charset="2"/>
              </a:rPr>
              <a:t>= 0,72       </a:t>
            </a:r>
            <a:r>
              <a:rPr lang="de-DE" dirty="0" smtClean="0">
                <a:latin typeface="Lucida Handwriting" pitchFamily="66" charset="0"/>
                <a:sym typeface="Symbol erw." pitchFamily="34" charset="2"/>
              </a:rPr>
              <a:t>·5dm³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21" name="Textfeld 20"/>
          <p:cNvSpPr txBox="1">
            <a:spLocks noChangeArrowheads="1"/>
          </p:cNvSpPr>
          <p:nvPr/>
        </p:nvSpPr>
        <p:spPr bwMode="auto">
          <a:xfrm>
            <a:off x="5608638" y="3431201"/>
            <a:ext cx="1500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latin typeface="Lucida Handwriting" pitchFamily="66" charset="0"/>
                <a:sym typeface="Symbol erw." pitchFamily="34" charset="2"/>
              </a:rPr>
              <a:t>= 3,6 kg </a:t>
            </a:r>
            <a:r>
              <a:rPr lang="de-DE">
                <a:latin typeface="Lucida Handwriting" pitchFamily="66" charset="0"/>
              </a:rPr>
              <a:t> </a:t>
            </a:r>
          </a:p>
        </p:txBody>
      </p:sp>
      <p:sp>
        <p:nvSpPr>
          <p:cNvPr id="22" name="Textfeld 21"/>
          <p:cNvSpPr txBox="1">
            <a:spLocks noChangeArrowheads="1"/>
          </p:cNvSpPr>
          <p:nvPr/>
        </p:nvSpPr>
        <p:spPr bwMode="auto">
          <a:xfrm>
            <a:off x="500063" y="3810881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</a:rPr>
              <a:t>Tara:  	= 0,6 kg</a:t>
            </a:r>
          </a:p>
        </p:txBody>
      </p:sp>
      <p:sp>
        <p:nvSpPr>
          <p:cNvPr id="23" name="Textfeld 22"/>
          <p:cNvSpPr txBox="1">
            <a:spLocks noChangeArrowheads="1"/>
          </p:cNvSpPr>
          <p:nvPr/>
        </p:nvSpPr>
        <p:spPr bwMode="auto">
          <a:xfrm>
            <a:off x="500063" y="4168069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</a:rPr>
              <a:t>Gesamtgewicht:  	= 4,2 kg</a:t>
            </a:r>
          </a:p>
        </p:txBody>
      </p:sp>
      <p:cxnSp>
        <p:nvCxnSpPr>
          <p:cNvPr id="14" name="Gerade Verbindung 13"/>
          <p:cNvCxnSpPr/>
          <p:nvPr/>
        </p:nvCxnSpPr>
        <p:spPr>
          <a:xfrm>
            <a:off x="7319714" y="2881217"/>
            <a:ext cx="1428750" cy="158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feld 3"/>
          <p:cNvSpPr txBox="1">
            <a:spLocks noChangeArrowheads="1"/>
          </p:cNvSpPr>
          <p:nvPr/>
        </p:nvSpPr>
        <p:spPr bwMode="auto">
          <a:xfrm>
            <a:off x="500062" y="4797287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latin typeface="Lucida Handwriting" pitchFamily="66" charset="0"/>
              </a:rPr>
              <a:t>Welches </a:t>
            </a:r>
            <a:r>
              <a:rPr lang="de-DE" dirty="0">
                <a:latin typeface="Lucida Handwriting" pitchFamily="66" charset="0"/>
              </a:rPr>
              <a:t>Volumen und welche Masse hat 1 cl Benzin?</a:t>
            </a:r>
          </a:p>
        </p:txBody>
      </p:sp>
      <p:sp>
        <p:nvSpPr>
          <p:cNvPr id="9220" name="Textfeld 4"/>
          <p:cNvSpPr txBox="1">
            <a:spLocks noChangeArrowheads="1"/>
          </p:cNvSpPr>
          <p:nvPr/>
        </p:nvSpPr>
        <p:spPr bwMode="auto">
          <a:xfrm>
            <a:off x="500063" y="214313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800" b="1">
                <a:latin typeface="Calibri" pitchFamily="34" charset="0"/>
              </a:rPr>
              <a:t>Aufgabe zur Dichte</a:t>
            </a:r>
          </a:p>
        </p:txBody>
      </p:sp>
      <p:cxnSp>
        <p:nvCxnSpPr>
          <p:cNvPr id="8" name="Gerade Verbindung 7"/>
          <p:cNvCxnSpPr/>
          <p:nvPr/>
        </p:nvCxnSpPr>
        <p:spPr>
          <a:xfrm>
            <a:off x="571500" y="5111878"/>
            <a:ext cx="2214563" cy="158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>
            <a:off x="3429000" y="5111878"/>
            <a:ext cx="1785938" cy="158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5" name="Textfeld 15"/>
          <p:cNvSpPr txBox="1">
            <a:spLocks noChangeArrowheads="1"/>
          </p:cNvSpPr>
          <p:nvPr/>
        </p:nvSpPr>
        <p:spPr bwMode="auto">
          <a:xfrm>
            <a:off x="500063" y="5251042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</a:rPr>
              <a:t>Volumen:  	V = 10 cm³</a:t>
            </a:r>
          </a:p>
        </p:txBody>
      </p:sp>
      <p:sp>
        <p:nvSpPr>
          <p:cNvPr id="8206" name="Textfeld 16"/>
          <p:cNvSpPr txBox="1">
            <a:spLocks noChangeArrowheads="1"/>
          </p:cNvSpPr>
          <p:nvPr/>
        </p:nvSpPr>
        <p:spPr bwMode="auto">
          <a:xfrm>
            <a:off x="500064" y="5633102"/>
            <a:ext cx="1498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</a:rPr>
              <a:t>Masse:  </a:t>
            </a:r>
          </a:p>
        </p:txBody>
      </p:sp>
      <p:sp>
        <p:nvSpPr>
          <p:cNvPr id="8207" name="Textfeld 17"/>
          <p:cNvSpPr txBox="1">
            <a:spLocks noChangeArrowheads="1"/>
          </p:cNvSpPr>
          <p:nvPr/>
        </p:nvSpPr>
        <p:spPr bwMode="auto">
          <a:xfrm>
            <a:off x="3714750" y="5608229"/>
            <a:ext cx="35004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  <a:sym typeface="Symbol erw." pitchFamily="34" charset="2"/>
              </a:rPr>
              <a:t>0,72       · 10 cm³  = 7,2 g</a:t>
            </a:r>
            <a:endParaRPr lang="de-DE" dirty="0">
              <a:latin typeface="Lucida Handwriting" pitchFamily="66" charset="0"/>
            </a:endParaRPr>
          </a:p>
        </p:txBody>
      </p:sp>
      <p:grpSp>
        <p:nvGrpSpPr>
          <p:cNvPr id="3" name="Gruppieren 18"/>
          <p:cNvGrpSpPr>
            <a:grpSpLocks/>
          </p:cNvGrpSpPr>
          <p:nvPr/>
        </p:nvGrpSpPr>
        <p:grpSpPr bwMode="auto">
          <a:xfrm>
            <a:off x="4286250" y="5455799"/>
            <a:ext cx="627063" cy="593770"/>
            <a:chOff x="4214810" y="3000372"/>
            <a:chExt cx="627063" cy="593269"/>
          </a:xfrm>
        </p:grpSpPr>
        <p:sp>
          <p:nvSpPr>
            <p:cNvPr id="9235" name="Textfeld 23"/>
            <p:cNvSpPr txBox="1">
              <a:spLocks noChangeArrowheads="1"/>
            </p:cNvSpPr>
            <p:nvPr/>
          </p:nvSpPr>
          <p:spPr bwMode="auto">
            <a:xfrm>
              <a:off x="4242518" y="3000372"/>
              <a:ext cx="509591" cy="30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de-DE" sz="1400">
                  <a:latin typeface="Lucida Handwriting" pitchFamily="66" charset="0"/>
                </a:rPr>
                <a:t>g</a:t>
              </a:r>
            </a:p>
          </p:txBody>
        </p:sp>
        <p:sp>
          <p:nvSpPr>
            <p:cNvPr id="9236" name="Textfeld 24"/>
            <p:cNvSpPr txBox="1">
              <a:spLocks noChangeArrowheads="1"/>
            </p:cNvSpPr>
            <p:nvPr/>
          </p:nvSpPr>
          <p:spPr bwMode="auto">
            <a:xfrm>
              <a:off x="4214810" y="3286124"/>
              <a:ext cx="627063" cy="30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400">
                  <a:latin typeface="Lucida Handwriting" pitchFamily="66" charset="0"/>
                </a:rPr>
                <a:t>cm³</a:t>
              </a:r>
            </a:p>
          </p:txBody>
        </p:sp>
        <p:cxnSp>
          <p:nvCxnSpPr>
            <p:cNvPr id="26" name="Gerade Verbindung 25"/>
            <p:cNvCxnSpPr/>
            <p:nvPr/>
          </p:nvCxnSpPr>
          <p:spPr>
            <a:xfrm>
              <a:off x="4332285" y="3330293"/>
              <a:ext cx="285750" cy="15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Gerade Verbindung 23"/>
          <p:cNvCxnSpPr/>
          <p:nvPr/>
        </p:nvCxnSpPr>
        <p:spPr>
          <a:xfrm>
            <a:off x="5715000" y="5111878"/>
            <a:ext cx="428625" cy="158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4"/>
          <p:cNvSpPr txBox="1">
            <a:spLocks noChangeArrowheads="1"/>
          </p:cNvSpPr>
          <p:nvPr/>
        </p:nvSpPr>
        <p:spPr bwMode="auto">
          <a:xfrm>
            <a:off x="500063" y="214313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800" b="1">
                <a:latin typeface="Calibri" pitchFamily="34" charset="0"/>
              </a:rPr>
              <a:t>Aufgabe zur Dichte</a:t>
            </a:r>
          </a:p>
        </p:txBody>
      </p:sp>
      <p:sp>
        <p:nvSpPr>
          <p:cNvPr id="29" name="Textfeld 28"/>
          <p:cNvSpPr txBox="1">
            <a:spLocks noChangeArrowheads="1"/>
          </p:cNvSpPr>
          <p:nvPr/>
        </p:nvSpPr>
        <p:spPr bwMode="auto">
          <a:xfrm>
            <a:off x="500063" y="3431201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latin typeface="Lucida Handwriting" pitchFamily="66" charset="0"/>
              </a:rPr>
              <a:t>Reingewicht:  m = </a:t>
            </a:r>
            <a:r>
              <a:rPr lang="de-DE">
                <a:latin typeface="Lucida Handwriting" pitchFamily="66" charset="0"/>
                <a:sym typeface="Symbol erw." pitchFamily="34" charset="2"/>
              </a:rPr>
              <a:t> · V</a:t>
            </a:r>
            <a:endParaRPr lang="de-DE">
              <a:latin typeface="Lucida Handwriting" pitchFamily="66" charset="0"/>
            </a:endParaRPr>
          </a:p>
        </p:txBody>
      </p:sp>
      <p:grpSp>
        <p:nvGrpSpPr>
          <p:cNvPr id="30" name="Gruppieren 18"/>
          <p:cNvGrpSpPr>
            <a:grpSpLocks/>
          </p:cNvGrpSpPr>
          <p:nvPr/>
        </p:nvGrpSpPr>
        <p:grpSpPr bwMode="auto">
          <a:xfrm>
            <a:off x="4233063" y="3332977"/>
            <a:ext cx="627062" cy="565779"/>
            <a:chOff x="4214810" y="3000372"/>
            <a:chExt cx="627063" cy="2535370"/>
          </a:xfrm>
        </p:grpSpPr>
        <p:sp>
          <p:nvSpPr>
            <p:cNvPr id="31" name="Textfeld 12"/>
            <p:cNvSpPr txBox="1">
              <a:spLocks noChangeArrowheads="1"/>
            </p:cNvSpPr>
            <p:nvPr/>
          </p:nvSpPr>
          <p:spPr bwMode="auto">
            <a:xfrm>
              <a:off x="4299080" y="3000372"/>
              <a:ext cx="509591" cy="1379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400" dirty="0">
                  <a:latin typeface="Lucida Handwriting" pitchFamily="66" charset="0"/>
                </a:rPr>
                <a:t>kg</a:t>
              </a:r>
            </a:p>
          </p:txBody>
        </p:sp>
        <p:sp>
          <p:nvSpPr>
            <p:cNvPr id="32" name="Textfeld 13"/>
            <p:cNvSpPr txBox="1">
              <a:spLocks noChangeArrowheads="1"/>
            </p:cNvSpPr>
            <p:nvPr/>
          </p:nvSpPr>
          <p:spPr bwMode="auto">
            <a:xfrm>
              <a:off x="4214810" y="4156531"/>
              <a:ext cx="627063" cy="1379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400" dirty="0">
                  <a:latin typeface="Lucida Handwriting" pitchFamily="66" charset="0"/>
                </a:rPr>
                <a:t>dm³</a:t>
              </a:r>
            </a:p>
          </p:txBody>
        </p:sp>
        <p:cxnSp>
          <p:nvCxnSpPr>
            <p:cNvPr id="33" name="Gerade Verbindung 32"/>
            <p:cNvCxnSpPr/>
            <p:nvPr/>
          </p:nvCxnSpPr>
          <p:spPr>
            <a:xfrm>
              <a:off x="4332285" y="4235391"/>
              <a:ext cx="419824" cy="15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feld 33"/>
          <p:cNvSpPr txBox="1">
            <a:spLocks noChangeArrowheads="1"/>
          </p:cNvSpPr>
          <p:nvPr/>
        </p:nvSpPr>
        <p:spPr bwMode="auto">
          <a:xfrm>
            <a:off x="3429000" y="3431201"/>
            <a:ext cx="2571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  <a:sym typeface="Symbol erw." pitchFamily="34" charset="2"/>
              </a:rPr>
              <a:t>= 0,72       </a:t>
            </a:r>
            <a:r>
              <a:rPr lang="de-DE" dirty="0" smtClean="0">
                <a:latin typeface="Lucida Handwriting" pitchFamily="66" charset="0"/>
                <a:sym typeface="Symbol erw." pitchFamily="34" charset="2"/>
              </a:rPr>
              <a:t>·5dm³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35" name="Textfeld 34"/>
          <p:cNvSpPr txBox="1">
            <a:spLocks noChangeArrowheads="1"/>
          </p:cNvSpPr>
          <p:nvPr/>
        </p:nvSpPr>
        <p:spPr bwMode="auto">
          <a:xfrm>
            <a:off x="5608638" y="3431201"/>
            <a:ext cx="1500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latin typeface="Lucida Handwriting" pitchFamily="66" charset="0"/>
                <a:sym typeface="Symbol erw." pitchFamily="34" charset="2"/>
              </a:rPr>
              <a:t>= 3,6 kg </a:t>
            </a:r>
            <a:r>
              <a:rPr lang="de-DE">
                <a:latin typeface="Lucida Handwriting" pitchFamily="66" charset="0"/>
              </a:rPr>
              <a:t> </a:t>
            </a:r>
          </a:p>
        </p:txBody>
      </p:sp>
      <p:sp>
        <p:nvSpPr>
          <p:cNvPr id="36" name="Textfeld 35"/>
          <p:cNvSpPr txBox="1">
            <a:spLocks noChangeArrowheads="1"/>
          </p:cNvSpPr>
          <p:nvPr/>
        </p:nvSpPr>
        <p:spPr bwMode="auto">
          <a:xfrm>
            <a:off x="500063" y="3810881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</a:rPr>
              <a:t>Tara:  	= 0,6 kg</a:t>
            </a:r>
          </a:p>
        </p:txBody>
      </p:sp>
      <p:sp>
        <p:nvSpPr>
          <p:cNvPr id="37" name="Textfeld 36"/>
          <p:cNvSpPr txBox="1">
            <a:spLocks noChangeArrowheads="1"/>
          </p:cNvSpPr>
          <p:nvPr/>
        </p:nvSpPr>
        <p:spPr bwMode="auto">
          <a:xfrm>
            <a:off x="500063" y="4168069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</a:rPr>
              <a:t>Gesamtgewicht:  	= 4,2 kg</a:t>
            </a:r>
          </a:p>
        </p:txBody>
      </p:sp>
      <p:sp>
        <p:nvSpPr>
          <p:cNvPr id="42" name="Textfeld 3"/>
          <p:cNvSpPr txBox="1">
            <a:spLocks noChangeArrowheads="1"/>
          </p:cNvSpPr>
          <p:nvPr/>
        </p:nvSpPr>
        <p:spPr bwMode="auto">
          <a:xfrm>
            <a:off x="500063" y="714375"/>
            <a:ext cx="8643937" cy="2605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In einem 5-Liter-Kanister mit der Leermasse von 600 g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befinden sich 1,3 Liter Benzin.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Die Gesamtmasse (Kanister und Benzin) beträgt 1,54 kg.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Berechne die Dichte von Benzin!</a:t>
            </a:r>
            <a:br>
              <a:rPr lang="de-DE" dirty="0">
                <a:latin typeface="Lucida Handwriting" pitchFamily="66" charset="0"/>
              </a:rPr>
            </a:br>
            <a:endParaRPr lang="de-DE" dirty="0">
              <a:latin typeface="Lucida Handwriting" pitchFamily="66" charset="0"/>
            </a:endParaRPr>
          </a:p>
          <a:p>
            <a:pPr eaLnBrk="1" hangingPunct="1"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Welche Gesamtmasse ergibt sich, wenn der Kanister voll Benzin ist</a:t>
            </a:r>
            <a:r>
              <a:rPr lang="de-DE" dirty="0" smtClean="0">
                <a:latin typeface="Lucida Handwriting" pitchFamily="66" charset="0"/>
              </a:rPr>
              <a:t>?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45" name="Textfeld 16"/>
          <p:cNvSpPr txBox="1">
            <a:spLocks noChangeArrowheads="1"/>
          </p:cNvSpPr>
          <p:nvPr/>
        </p:nvSpPr>
        <p:spPr bwMode="auto">
          <a:xfrm>
            <a:off x="2303264" y="5620374"/>
            <a:ext cx="2844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latin typeface="Lucida Handwriting" pitchFamily="66" charset="0"/>
              </a:rPr>
              <a:t>m </a:t>
            </a:r>
            <a:r>
              <a:rPr lang="de-DE" dirty="0">
                <a:latin typeface="Lucida Handwriting" pitchFamily="66" charset="0"/>
              </a:rPr>
              <a:t>= </a:t>
            </a:r>
            <a:r>
              <a:rPr lang="de-DE" dirty="0">
                <a:latin typeface="Lucida Handwriting" pitchFamily="66" charset="0"/>
                <a:sym typeface="Symbol erw." pitchFamily="34" charset="2"/>
              </a:rPr>
              <a:t> · V = </a:t>
            </a:r>
            <a:endParaRPr lang="de-DE" dirty="0">
              <a:latin typeface="Lucida Handwriting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5" grpId="0"/>
      <p:bldP spid="8206" grpId="0"/>
      <p:bldP spid="8207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feld 3"/>
          <p:cNvSpPr txBox="1">
            <a:spLocks noChangeArrowheads="1"/>
          </p:cNvSpPr>
          <p:nvPr/>
        </p:nvSpPr>
        <p:spPr bwMode="auto">
          <a:xfrm>
            <a:off x="500062" y="4797287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latin typeface="Lucida Handwriting" pitchFamily="66" charset="0"/>
              </a:rPr>
              <a:t>Welches </a:t>
            </a:r>
            <a:r>
              <a:rPr lang="de-DE" dirty="0">
                <a:latin typeface="Lucida Handwriting" pitchFamily="66" charset="0"/>
              </a:rPr>
              <a:t>Volumen und welche Masse hat 1 cl Benzin?</a:t>
            </a:r>
          </a:p>
        </p:txBody>
      </p:sp>
      <p:sp>
        <p:nvSpPr>
          <p:cNvPr id="9220" name="Textfeld 4"/>
          <p:cNvSpPr txBox="1">
            <a:spLocks noChangeArrowheads="1"/>
          </p:cNvSpPr>
          <p:nvPr/>
        </p:nvSpPr>
        <p:spPr bwMode="auto">
          <a:xfrm>
            <a:off x="500063" y="214313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800" b="1">
                <a:latin typeface="Calibri" pitchFamily="34" charset="0"/>
              </a:rPr>
              <a:t>Aufgabe zur Dichte</a:t>
            </a:r>
          </a:p>
        </p:txBody>
      </p:sp>
      <p:sp>
        <p:nvSpPr>
          <p:cNvPr id="8205" name="Textfeld 15"/>
          <p:cNvSpPr txBox="1">
            <a:spLocks noChangeArrowheads="1"/>
          </p:cNvSpPr>
          <p:nvPr/>
        </p:nvSpPr>
        <p:spPr bwMode="auto">
          <a:xfrm>
            <a:off x="500063" y="5251042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</a:rPr>
              <a:t>Volumen:  	V = 10 cm³</a:t>
            </a:r>
          </a:p>
        </p:txBody>
      </p:sp>
      <p:sp>
        <p:nvSpPr>
          <p:cNvPr id="8206" name="Textfeld 16"/>
          <p:cNvSpPr txBox="1">
            <a:spLocks noChangeArrowheads="1"/>
          </p:cNvSpPr>
          <p:nvPr/>
        </p:nvSpPr>
        <p:spPr bwMode="auto">
          <a:xfrm>
            <a:off x="500064" y="5633102"/>
            <a:ext cx="1498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</a:rPr>
              <a:t>Masse:  </a:t>
            </a:r>
          </a:p>
        </p:txBody>
      </p:sp>
      <p:sp>
        <p:nvSpPr>
          <p:cNvPr id="8207" name="Textfeld 17"/>
          <p:cNvSpPr txBox="1">
            <a:spLocks noChangeArrowheads="1"/>
          </p:cNvSpPr>
          <p:nvPr/>
        </p:nvSpPr>
        <p:spPr bwMode="auto">
          <a:xfrm>
            <a:off x="3714750" y="5608229"/>
            <a:ext cx="35004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  <a:sym typeface="Symbol erw." pitchFamily="34" charset="2"/>
              </a:rPr>
              <a:t>0,72       · 10 cm³  = 7,2 g</a:t>
            </a:r>
            <a:endParaRPr lang="de-DE" dirty="0">
              <a:latin typeface="Lucida Handwriting" pitchFamily="66" charset="0"/>
            </a:endParaRPr>
          </a:p>
        </p:txBody>
      </p:sp>
      <p:grpSp>
        <p:nvGrpSpPr>
          <p:cNvPr id="3" name="Gruppieren 18"/>
          <p:cNvGrpSpPr>
            <a:grpSpLocks/>
          </p:cNvGrpSpPr>
          <p:nvPr/>
        </p:nvGrpSpPr>
        <p:grpSpPr bwMode="auto">
          <a:xfrm>
            <a:off x="4286250" y="5455799"/>
            <a:ext cx="627063" cy="593770"/>
            <a:chOff x="4214810" y="3000372"/>
            <a:chExt cx="627063" cy="593269"/>
          </a:xfrm>
        </p:grpSpPr>
        <p:sp>
          <p:nvSpPr>
            <p:cNvPr id="9235" name="Textfeld 23"/>
            <p:cNvSpPr txBox="1">
              <a:spLocks noChangeArrowheads="1"/>
            </p:cNvSpPr>
            <p:nvPr/>
          </p:nvSpPr>
          <p:spPr bwMode="auto">
            <a:xfrm>
              <a:off x="4242518" y="3000372"/>
              <a:ext cx="509591" cy="30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de-DE" sz="1400">
                  <a:latin typeface="Lucida Handwriting" pitchFamily="66" charset="0"/>
                </a:rPr>
                <a:t>g</a:t>
              </a:r>
            </a:p>
          </p:txBody>
        </p:sp>
        <p:sp>
          <p:nvSpPr>
            <p:cNvPr id="9236" name="Textfeld 24"/>
            <p:cNvSpPr txBox="1">
              <a:spLocks noChangeArrowheads="1"/>
            </p:cNvSpPr>
            <p:nvPr/>
          </p:nvSpPr>
          <p:spPr bwMode="auto">
            <a:xfrm>
              <a:off x="4214810" y="3286124"/>
              <a:ext cx="627063" cy="307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400">
                  <a:latin typeface="Lucida Handwriting" pitchFamily="66" charset="0"/>
                </a:rPr>
                <a:t>cm³</a:t>
              </a:r>
            </a:p>
          </p:txBody>
        </p:sp>
        <p:cxnSp>
          <p:nvCxnSpPr>
            <p:cNvPr id="26" name="Gerade Verbindung 25"/>
            <p:cNvCxnSpPr/>
            <p:nvPr/>
          </p:nvCxnSpPr>
          <p:spPr>
            <a:xfrm>
              <a:off x="4332285" y="3330293"/>
              <a:ext cx="285750" cy="15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feld 4"/>
          <p:cNvSpPr txBox="1">
            <a:spLocks noChangeArrowheads="1"/>
          </p:cNvSpPr>
          <p:nvPr/>
        </p:nvSpPr>
        <p:spPr bwMode="auto">
          <a:xfrm>
            <a:off x="500063" y="214313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800" b="1">
                <a:latin typeface="Calibri" pitchFamily="34" charset="0"/>
              </a:rPr>
              <a:t>Aufgabe zur Dichte</a:t>
            </a:r>
          </a:p>
        </p:txBody>
      </p:sp>
      <p:sp>
        <p:nvSpPr>
          <p:cNvPr id="29" name="Textfeld 28"/>
          <p:cNvSpPr txBox="1">
            <a:spLocks noChangeArrowheads="1"/>
          </p:cNvSpPr>
          <p:nvPr/>
        </p:nvSpPr>
        <p:spPr bwMode="auto">
          <a:xfrm>
            <a:off x="500063" y="3431201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latin typeface="Lucida Handwriting" pitchFamily="66" charset="0"/>
              </a:rPr>
              <a:t>Reingewicht:  m = </a:t>
            </a:r>
            <a:r>
              <a:rPr lang="de-DE">
                <a:latin typeface="Lucida Handwriting" pitchFamily="66" charset="0"/>
                <a:sym typeface="Symbol erw." pitchFamily="34" charset="2"/>
              </a:rPr>
              <a:t> · V</a:t>
            </a:r>
            <a:endParaRPr lang="de-DE">
              <a:latin typeface="Lucida Handwriting" pitchFamily="66" charset="0"/>
            </a:endParaRPr>
          </a:p>
        </p:txBody>
      </p:sp>
      <p:grpSp>
        <p:nvGrpSpPr>
          <p:cNvPr id="30" name="Gruppieren 18"/>
          <p:cNvGrpSpPr>
            <a:grpSpLocks/>
          </p:cNvGrpSpPr>
          <p:nvPr/>
        </p:nvGrpSpPr>
        <p:grpSpPr bwMode="auto">
          <a:xfrm>
            <a:off x="4233063" y="3332977"/>
            <a:ext cx="627062" cy="565779"/>
            <a:chOff x="4214810" y="3000372"/>
            <a:chExt cx="627063" cy="2535370"/>
          </a:xfrm>
        </p:grpSpPr>
        <p:sp>
          <p:nvSpPr>
            <p:cNvPr id="31" name="Textfeld 12"/>
            <p:cNvSpPr txBox="1">
              <a:spLocks noChangeArrowheads="1"/>
            </p:cNvSpPr>
            <p:nvPr/>
          </p:nvSpPr>
          <p:spPr bwMode="auto">
            <a:xfrm>
              <a:off x="4299080" y="3000372"/>
              <a:ext cx="509591" cy="1379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400" dirty="0">
                  <a:latin typeface="Lucida Handwriting" pitchFamily="66" charset="0"/>
                </a:rPr>
                <a:t>kg</a:t>
              </a:r>
            </a:p>
          </p:txBody>
        </p:sp>
        <p:sp>
          <p:nvSpPr>
            <p:cNvPr id="32" name="Textfeld 13"/>
            <p:cNvSpPr txBox="1">
              <a:spLocks noChangeArrowheads="1"/>
            </p:cNvSpPr>
            <p:nvPr/>
          </p:nvSpPr>
          <p:spPr bwMode="auto">
            <a:xfrm>
              <a:off x="4214810" y="4156531"/>
              <a:ext cx="627063" cy="1379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152650" algn="l"/>
                  <a:tab pos="3140075" algn="l"/>
                  <a:tab pos="4211638" algn="l"/>
                </a:tabLs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400" dirty="0">
                  <a:latin typeface="Lucida Handwriting" pitchFamily="66" charset="0"/>
                </a:rPr>
                <a:t>dm³</a:t>
              </a:r>
            </a:p>
          </p:txBody>
        </p:sp>
        <p:cxnSp>
          <p:nvCxnSpPr>
            <p:cNvPr id="33" name="Gerade Verbindung 32"/>
            <p:cNvCxnSpPr/>
            <p:nvPr/>
          </p:nvCxnSpPr>
          <p:spPr>
            <a:xfrm>
              <a:off x="4332285" y="4235391"/>
              <a:ext cx="419824" cy="158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feld 33"/>
          <p:cNvSpPr txBox="1">
            <a:spLocks noChangeArrowheads="1"/>
          </p:cNvSpPr>
          <p:nvPr/>
        </p:nvSpPr>
        <p:spPr bwMode="auto">
          <a:xfrm>
            <a:off x="3429000" y="3431201"/>
            <a:ext cx="25717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  <a:sym typeface="Symbol erw." pitchFamily="34" charset="2"/>
              </a:rPr>
              <a:t>= 0,72       </a:t>
            </a:r>
            <a:r>
              <a:rPr lang="de-DE" dirty="0" smtClean="0">
                <a:latin typeface="Lucida Handwriting" pitchFamily="66" charset="0"/>
                <a:sym typeface="Symbol erw." pitchFamily="34" charset="2"/>
              </a:rPr>
              <a:t>·5dm³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35" name="Textfeld 34"/>
          <p:cNvSpPr txBox="1">
            <a:spLocks noChangeArrowheads="1"/>
          </p:cNvSpPr>
          <p:nvPr/>
        </p:nvSpPr>
        <p:spPr bwMode="auto">
          <a:xfrm>
            <a:off x="5608638" y="3431201"/>
            <a:ext cx="1500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>
                <a:latin typeface="Lucida Handwriting" pitchFamily="66" charset="0"/>
                <a:sym typeface="Symbol erw." pitchFamily="34" charset="2"/>
              </a:rPr>
              <a:t>= 3,6 kg </a:t>
            </a:r>
            <a:r>
              <a:rPr lang="de-DE">
                <a:latin typeface="Lucida Handwriting" pitchFamily="66" charset="0"/>
              </a:rPr>
              <a:t> </a:t>
            </a:r>
          </a:p>
        </p:txBody>
      </p:sp>
      <p:sp>
        <p:nvSpPr>
          <p:cNvPr id="36" name="Textfeld 35"/>
          <p:cNvSpPr txBox="1">
            <a:spLocks noChangeArrowheads="1"/>
          </p:cNvSpPr>
          <p:nvPr/>
        </p:nvSpPr>
        <p:spPr bwMode="auto">
          <a:xfrm>
            <a:off x="500063" y="3810881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</a:rPr>
              <a:t>Tara:  	= 0,6 kg</a:t>
            </a:r>
          </a:p>
        </p:txBody>
      </p:sp>
      <p:sp>
        <p:nvSpPr>
          <p:cNvPr id="37" name="Textfeld 36"/>
          <p:cNvSpPr txBox="1">
            <a:spLocks noChangeArrowheads="1"/>
          </p:cNvSpPr>
          <p:nvPr/>
        </p:nvSpPr>
        <p:spPr bwMode="auto">
          <a:xfrm>
            <a:off x="500063" y="4168069"/>
            <a:ext cx="8643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>
                <a:latin typeface="Lucida Handwriting" pitchFamily="66" charset="0"/>
              </a:rPr>
              <a:t>Gesamtgewicht:  	= 4,2 kg</a:t>
            </a:r>
          </a:p>
        </p:txBody>
      </p:sp>
      <p:sp>
        <p:nvSpPr>
          <p:cNvPr id="42" name="Textfeld 3"/>
          <p:cNvSpPr txBox="1">
            <a:spLocks noChangeArrowheads="1"/>
          </p:cNvSpPr>
          <p:nvPr/>
        </p:nvSpPr>
        <p:spPr bwMode="auto">
          <a:xfrm>
            <a:off x="500063" y="714375"/>
            <a:ext cx="8643937" cy="2605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In einem 5-Liter-Kanister mit der Leermasse von 600 g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befinden sich 1,3 Liter Benzin.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Die Gesamtmasse (Kanister und Benzin) beträgt 1,54 kg.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Berechne die Dichte von Benzin!</a:t>
            </a:r>
            <a:br>
              <a:rPr lang="de-DE" dirty="0">
                <a:latin typeface="Lucida Handwriting" pitchFamily="66" charset="0"/>
              </a:rPr>
            </a:br>
            <a:endParaRPr lang="de-DE" dirty="0">
              <a:latin typeface="Lucida Handwriting" pitchFamily="66" charset="0"/>
            </a:endParaRPr>
          </a:p>
          <a:p>
            <a:pPr eaLnBrk="1" hangingPunct="1">
              <a:lnSpc>
                <a:spcPts val="2800"/>
              </a:lnSpc>
            </a:pPr>
            <a:r>
              <a:rPr lang="de-DE" dirty="0">
                <a:latin typeface="Lucida Handwriting" pitchFamily="66" charset="0"/>
              </a:rPr>
              <a:t>Welche Gesamtmasse ergibt sich, wenn der Kanister voll Benzin ist</a:t>
            </a:r>
            <a:r>
              <a:rPr lang="de-DE" dirty="0" smtClean="0">
                <a:latin typeface="Lucida Handwriting" pitchFamily="66" charset="0"/>
              </a:rPr>
              <a:t>?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45" name="Textfeld 16"/>
          <p:cNvSpPr txBox="1">
            <a:spLocks noChangeArrowheads="1"/>
          </p:cNvSpPr>
          <p:nvPr/>
        </p:nvSpPr>
        <p:spPr bwMode="auto">
          <a:xfrm>
            <a:off x="2303264" y="5620374"/>
            <a:ext cx="2844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92288" algn="l"/>
                <a:tab pos="5106988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dirty="0" smtClean="0">
                <a:latin typeface="Lucida Handwriting" pitchFamily="66" charset="0"/>
              </a:rPr>
              <a:t>m </a:t>
            </a:r>
            <a:r>
              <a:rPr lang="de-DE" dirty="0">
                <a:latin typeface="Lucida Handwriting" pitchFamily="66" charset="0"/>
              </a:rPr>
              <a:t>= </a:t>
            </a:r>
            <a:r>
              <a:rPr lang="de-DE" dirty="0">
                <a:latin typeface="Lucida Handwriting" pitchFamily="66" charset="0"/>
                <a:sym typeface="Symbol erw." pitchFamily="34" charset="2"/>
              </a:rPr>
              <a:t> · V = </a:t>
            </a:r>
            <a:endParaRPr lang="de-DE" dirty="0">
              <a:latin typeface="Lucida Handwriting" pitchFamily="66" charset="0"/>
            </a:endParaRPr>
          </a:p>
        </p:txBody>
      </p:sp>
      <p:grpSp>
        <p:nvGrpSpPr>
          <p:cNvPr id="4" name="Gruppieren 3"/>
          <p:cNvGrpSpPr/>
          <p:nvPr/>
        </p:nvGrpSpPr>
        <p:grpSpPr>
          <a:xfrm>
            <a:off x="5715000" y="4535814"/>
            <a:ext cx="1017240" cy="56328"/>
            <a:chOff x="5715000" y="4535814"/>
            <a:chExt cx="1017240" cy="56328"/>
          </a:xfrm>
        </p:grpSpPr>
        <p:cxnSp>
          <p:nvCxnSpPr>
            <p:cNvPr id="8" name="Gerade Verbindung 7"/>
            <p:cNvCxnSpPr/>
            <p:nvPr/>
          </p:nvCxnSpPr>
          <p:spPr>
            <a:xfrm>
              <a:off x="5715000" y="4535814"/>
              <a:ext cx="1017240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27"/>
            <p:cNvCxnSpPr/>
            <p:nvPr/>
          </p:nvCxnSpPr>
          <p:spPr>
            <a:xfrm>
              <a:off x="5715000" y="4590555"/>
              <a:ext cx="1017240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ieren 37"/>
          <p:cNvGrpSpPr/>
          <p:nvPr/>
        </p:nvGrpSpPr>
        <p:grpSpPr>
          <a:xfrm>
            <a:off x="6091585" y="5553359"/>
            <a:ext cx="1017240" cy="56328"/>
            <a:chOff x="5715000" y="4535814"/>
            <a:chExt cx="1017240" cy="56328"/>
          </a:xfrm>
        </p:grpSpPr>
        <p:cxnSp>
          <p:nvCxnSpPr>
            <p:cNvPr id="39" name="Gerade Verbindung 38"/>
            <p:cNvCxnSpPr/>
            <p:nvPr/>
          </p:nvCxnSpPr>
          <p:spPr>
            <a:xfrm>
              <a:off x="5715000" y="4535814"/>
              <a:ext cx="1017240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 Verbindung 39"/>
            <p:cNvCxnSpPr/>
            <p:nvPr/>
          </p:nvCxnSpPr>
          <p:spPr>
            <a:xfrm>
              <a:off x="5715000" y="4590555"/>
              <a:ext cx="1017240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uppieren 40"/>
          <p:cNvGrpSpPr/>
          <p:nvPr/>
        </p:nvGrpSpPr>
        <p:grpSpPr>
          <a:xfrm>
            <a:off x="6090747" y="5961542"/>
            <a:ext cx="1017240" cy="56328"/>
            <a:chOff x="5715000" y="4535814"/>
            <a:chExt cx="1017240" cy="56328"/>
          </a:xfrm>
        </p:grpSpPr>
        <p:cxnSp>
          <p:nvCxnSpPr>
            <p:cNvPr id="43" name="Gerade Verbindung 42"/>
            <p:cNvCxnSpPr/>
            <p:nvPr/>
          </p:nvCxnSpPr>
          <p:spPr>
            <a:xfrm>
              <a:off x="5715000" y="4535814"/>
              <a:ext cx="1017240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 Verbindung 43"/>
            <p:cNvCxnSpPr/>
            <p:nvPr/>
          </p:nvCxnSpPr>
          <p:spPr>
            <a:xfrm>
              <a:off x="5715000" y="4590555"/>
              <a:ext cx="1017240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207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feld 3"/>
          <p:cNvSpPr txBox="1">
            <a:spLocks noChangeArrowheads="1"/>
          </p:cNvSpPr>
          <p:nvPr/>
        </p:nvSpPr>
        <p:spPr bwMode="auto">
          <a:xfrm>
            <a:off x="506403" y="720977"/>
            <a:ext cx="8143875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>
              <a:lnSpc>
                <a:spcPts val="2800"/>
              </a:lnSpc>
              <a:spcAft>
                <a:spcPts val="0"/>
              </a:spcAft>
            </a:pPr>
            <a:r>
              <a:rPr lang="de-DE" dirty="0">
                <a:latin typeface="Lucida Handwriting" pitchFamily="66" charset="0"/>
              </a:rPr>
              <a:t>Eine mit </a:t>
            </a:r>
            <a:r>
              <a:rPr lang="de-DE" dirty="0" smtClean="0">
                <a:latin typeface="Lucida Handwriting" pitchFamily="66" charset="0"/>
              </a:rPr>
              <a:t>0,75 Liter Wasser </a:t>
            </a:r>
            <a:r>
              <a:rPr lang="de-DE" dirty="0">
                <a:latin typeface="Lucida Handwriting" pitchFamily="66" charset="0"/>
              </a:rPr>
              <a:t>gefüllte </a:t>
            </a:r>
            <a:r>
              <a:rPr lang="de-DE" dirty="0" smtClean="0">
                <a:latin typeface="Lucida Handwriting" pitchFamily="66" charset="0"/>
              </a:rPr>
              <a:t>Flasche </a:t>
            </a:r>
            <a:r>
              <a:rPr lang="de-DE" dirty="0">
                <a:latin typeface="Lucida Handwriting" pitchFamily="66" charset="0"/>
              </a:rPr>
              <a:t>hat </a:t>
            </a:r>
            <a:br>
              <a:rPr lang="de-DE" dirty="0">
                <a:latin typeface="Lucida Handwriting" pitchFamily="66" charset="0"/>
              </a:rPr>
            </a:br>
            <a:r>
              <a:rPr lang="de-DE" dirty="0">
                <a:latin typeface="Lucida Handwriting" pitchFamily="66" charset="0"/>
              </a:rPr>
              <a:t>eine Masse von 1060 g.</a:t>
            </a:r>
          </a:p>
          <a:p>
            <a:pPr eaLnBrk="1">
              <a:lnSpc>
                <a:spcPts val="2800"/>
              </a:lnSpc>
              <a:spcAft>
                <a:spcPts val="0"/>
              </a:spcAft>
            </a:pPr>
            <a:r>
              <a:rPr lang="de-DE" dirty="0">
                <a:latin typeface="Lucida Handwriting" pitchFamily="66" charset="0"/>
              </a:rPr>
              <a:t>Bestimme die Masse der Flasche und die Masse des Wassers!</a:t>
            </a:r>
          </a:p>
          <a:p>
            <a:pPr eaLnBrk="1">
              <a:lnSpc>
                <a:spcPts val="2800"/>
              </a:lnSpc>
              <a:spcAft>
                <a:spcPts val="0"/>
              </a:spcAft>
            </a:pPr>
            <a:endParaRPr lang="de-DE" dirty="0" smtClean="0">
              <a:latin typeface="Lucida Handwriting" pitchFamily="66" charset="0"/>
            </a:endParaRPr>
          </a:p>
          <a:p>
            <a:pPr eaLnBrk="1">
              <a:lnSpc>
                <a:spcPts val="2800"/>
              </a:lnSpc>
              <a:spcAft>
                <a:spcPts val="0"/>
              </a:spcAft>
            </a:pPr>
            <a:endParaRPr lang="de-DE" dirty="0" smtClean="0">
              <a:latin typeface="Lucida Handwriting" pitchFamily="66" charset="0"/>
            </a:endParaRPr>
          </a:p>
          <a:p>
            <a:pPr eaLnBrk="1">
              <a:lnSpc>
                <a:spcPts val="2800"/>
              </a:lnSpc>
              <a:spcAft>
                <a:spcPts val="0"/>
              </a:spcAft>
            </a:pPr>
            <a:r>
              <a:rPr lang="de-DE" dirty="0" smtClean="0">
                <a:latin typeface="Lucida Handwriting" pitchFamily="66" charset="0"/>
              </a:rPr>
              <a:t>Irgendjemand </a:t>
            </a:r>
            <a:r>
              <a:rPr lang="de-DE" dirty="0" smtClean="0">
                <a:latin typeface="Lucida Handwriting" pitchFamily="66" charset="0"/>
              </a:rPr>
              <a:t>hat genau </a:t>
            </a:r>
            <a:r>
              <a:rPr lang="de-DE" dirty="0" smtClean="0">
                <a:latin typeface="Lucida Handwriting" pitchFamily="66" charset="0"/>
              </a:rPr>
              <a:t>die </a:t>
            </a:r>
            <a:br>
              <a:rPr lang="de-DE" dirty="0" smtClean="0">
                <a:latin typeface="Lucida Handwriting" pitchFamily="66" charset="0"/>
              </a:rPr>
            </a:br>
            <a:r>
              <a:rPr lang="de-DE" dirty="0" smtClean="0">
                <a:latin typeface="Lucida Handwriting" pitchFamily="66" charset="0"/>
              </a:rPr>
              <a:t>gleiche Flasche </a:t>
            </a:r>
            <a:r>
              <a:rPr lang="de-DE" dirty="0">
                <a:latin typeface="Lucida Handwriting" pitchFamily="66" charset="0"/>
              </a:rPr>
              <a:t>mit Salatöl gefüllt. </a:t>
            </a:r>
            <a:r>
              <a:rPr lang="de-DE" dirty="0" smtClean="0">
                <a:latin typeface="Lucida Handwriting" pitchFamily="66" charset="0"/>
              </a:rPr>
              <a:t/>
            </a:r>
            <a:br>
              <a:rPr lang="de-DE" dirty="0" smtClean="0">
                <a:latin typeface="Lucida Handwriting" pitchFamily="66" charset="0"/>
              </a:rPr>
            </a:br>
            <a:r>
              <a:rPr lang="de-DE" dirty="0" smtClean="0">
                <a:latin typeface="Lucida Handwriting" pitchFamily="66" charset="0"/>
              </a:rPr>
              <a:t>Diese </a:t>
            </a:r>
            <a:r>
              <a:rPr lang="de-DE" dirty="0">
                <a:latin typeface="Lucida Handwriting" pitchFamily="66" charset="0"/>
              </a:rPr>
              <a:t>Flasche wiegt nun 980 g. </a:t>
            </a:r>
            <a:endParaRPr lang="de-DE" dirty="0" smtClean="0">
              <a:latin typeface="Lucida Handwriting" pitchFamily="66" charset="0"/>
            </a:endParaRPr>
          </a:p>
          <a:p>
            <a:pPr eaLnBrk="1">
              <a:lnSpc>
                <a:spcPts val="2800"/>
              </a:lnSpc>
              <a:spcAft>
                <a:spcPts val="0"/>
              </a:spcAft>
            </a:pPr>
            <a:r>
              <a:rPr lang="de-DE" dirty="0" smtClean="0">
                <a:latin typeface="Lucida Handwriting" pitchFamily="66" charset="0"/>
              </a:rPr>
              <a:t>Welche </a:t>
            </a:r>
            <a:r>
              <a:rPr lang="de-DE" dirty="0">
                <a:latin typeface="Lucida Handwriting" pitchFamily="66" charset="0"/>
              </a:rPr>
              <a:t>Dichte hat Salatöl?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5076056" y="2996632"/>
            <a:ext cx="1512168" cy="3220845"/>
            <a:chOff x="6700812" y="2708920"/>
            <a:chExt cx="1512168" cy="3220845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9109" y="2708920"/>
              <a:ext cx="1235574" cy="3220845"/>
            </a:xfrm>
            <a:prstGeom prst="rect">
              <a:avLst/>
            </a:prstGeom>
          </p:spPr>
        </p:pic>
        <p:sp>
          <p:nvSpPr>
            <p:cNvPr id="2" name="Multiplizieren 1"/>
            <p:cNvSpPr/>
            <p:nvPr/>
          </p:nvSpPr>
          <p:spPr>
            <a:xfrm>
              <a:off x="6700812" y="3573016"/>
              <a:ext cx="1512168" cy="1224136"/>
            </a:xfrm>
            <a:prstGeom prst="mathMultiply">
              <a:avLst>
                <a:gd name="adj1" fmla="val 8118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" name="Textfeld 2"/>
            <p:cNvSpPr txBox="1"/>
            <p:nvPr/>
          </p:nvSpPr>
          <p:spPr>
            <a:xfrm>
              <a:off x="7052213" y="3240680"/>
              <a:ext cx="77136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3600" b="1" dirty="0" smtClean="0">
                  <a:latin typeface="Lucida Handwriting" pitchFamily="66" charset="0"/>
                </a:rPr>
                <a:t>Öl</a:t>
              </a:r>
              <a:endParaRPr lang="de-DE" sz="3600" b="1" dirty="0">
                <a:latin typeface="Lucida Handwriting" pitchFamily="66" charset="0"/>
              </a:endParaRPr>
            </a:p>
          </p:txBody>
        </p:sp>
      </p:grp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554383"/>
            <a:ext cx="1243183" cy="3240680"/>
          </a:xfrm>
          <a:prstGeom prst="rect">
            <a:avLst/>
          </a:prstGeom>
        </p:spPr>
      </p:pic>
      <p:sp>
        <p:nvSpPr>
          <p:cNvPr id="11" name="Textfeld 2"/>
          <p:cNvSpPr txBox="1">
            <a:spLocks noChangeArrowheads="1"/>
          </p:cNvSpPr>
          <p:nvPr/>
        </p:nvSpPr>
        <p:spPr bwMode="auto">
          <a:xfrm>
            <a:off x="500063" y="214313"/>
            <a:ext cx="299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2800" b="1" dirty="0">
                <a:latin typeface="Calibri" pitchFamily="34" charset="0"/>
              </a:rPr>
              <a:t>Aufgabe zur Dichte</a:t>
            </a:r>
          </a:p>
        </p:txBody>
      </p:sp>
      <p:sp>
        <p:nvSpPr>
          <p:cNvPr id="12" name="Textfeld 3"/>
          <p:cNvSpPr txBox="1">
            <a:spLocks noChangeArrowheads="1"/>
          </p:cNvSpPr>
          <p:nvPr/>
        </p:nvSpPr>
        <p:spPr bwMode="auto">
          <a:xfrm>
            <a:off x="523519" y="1958194"/>
            <a:ext cx="3688442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>
              <a:lnSpc>
                <a:spcPts val="2800"/>
              </a:lnSpc>
              <a:spcAft>
                <a:spcPts val="0"/>
              </a:spcAft>
            </a:pPr>
            <a:r>
              <a:rPr lang="de-DE" dirty="0" smtClean="0">
                <a:latin typeface="Lucida Handwriting" pitchFamily="66" charset="0"/>
              </a:rPr>
              <a:t>m </a:t>
            </a:r>
            <a:r>
              <a:rPr lang="de-DE" sz="1600" baseline="-25000" dirty="0" smtClean="0">
                <a:latin typeface="Lucida Handwriting" pitchFamily="66" charset="0"/>
              </a:rPr>
              <a:t>W</a:t>
            </a:r>
            <a:r>
              <a:rPr lang="de-DE" dirty="0" smtClean="0">
                <a:latin typeface="Lucida Handwriting" pitchFamily="66" charset="0"/>
              </a:rPr>
              <a:t> = 0,75 kg  = </a:t>
            </a:r>
            <a:r>
              <a:rPr lang="de-DE" dirty="0">
                <a:latin typeface="Lucida Handwriting" pitchFamily="66" charset="0"/>
              </a:rPr>
              <a:t>750 </a:t>
            </a:r>
            <a:r>
              <a:rPr lang="de-DE" dirty="0" smtClean="0">
                <a:latin typeface="Lucida Handwriting" pitchFamily="66" charset="0"/>
              </a:rPr>
              <a:t>g</a:t>
            </a:r>
            <a:endParaRPr lang="de-DE" dirty="0">
              <a:latin typeface="Lucida Handwriting" pitchFamily="66" charset="0"/>
            </a:endParaRPr>
          </a:p>
        </p:txBody>
      </p:sp>
      <p:sp>
        <p:nvSpPr>
          <p:cNvPr id="13" name="Textfeld 3"/>
          <p:cNvSpPr txBox="1">
            <a:spLocks noChangeArrowheads="1"/>
          </p:cNvSpPr>
          <p:nvPr/>
        </p:nvSpPr>
        <p:spPr bwMode="auto">
          <a:xfrm>
            <a:off x="4354600" y="1958194"/>
            <a:ext cx="4393863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>
              <a:lnSpc>
                <a:spcPts val="2800"/>
              </a:lnSpc>
              <a:spcAft>
                <a:spcPts val="0"/>
              </a:spcAft>
            </a:pPr>
            <a:r>
              <a:rPr lang="de-DE" dirty="0">
                <a:latin typeface="Lucida Handwriting" pitchFamily="66" charset="0"/>
              </a:rPr>
              <a:t>m </a:t>
            </a:r>
            <a:r>
              <a:rPr lang="de-DE" sz="1600" baseline="-25000" dirty="0" err="1">
                <a:latin typeface="Lucida Handwriting" pitchFamily="66" charset="0"/>
              </a:rPr>
              <a:t>Fl</a:t>
            </a:r>
            <a:r>
              <a:rPr lang="de-DE" dirty="0">
                <a:latin typeface="Lucida Handwriting" pitchFamily="66" charset="0"/>
              </a:rPr>
              <a:t> = 1060 g – 750 g = 310 g</a:t>
            </a:r>
          </a:p>
        </p:txBody>
      </p:sp>
      <p:sp>
        <p:nvSpPr>
          <p:cNvPr id="14" name="Textfeld 3"/>
          <p:cNvSpPr txBox="1">
            <a:spLocks noChangeArrowheads="1"/>
          </p:cNvSpPr>
          <p:nvPr/>
        </p:nvSpPr>
        <p:spPr bwMode="auto">
          <a:xfrm>
            <a:off x="611560" y="4155648"/>
            <a:ext cx="4393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>
              <a:lnSpc>
                <a:spcPts val="2800"/>
              </a:lnSpc>
              <a:spcAft>
                <a:spcPts val="0"/>
              </a:spcAft>
            </a:pPr>
            <a:r>
              <a:rPr lang="de-DE" dirty="0">
                <a:latin typeface="Lucida Handwriting" pitchFamily="66" charset="0"/>
              </a:rPr>
              <a:t>m </a:t>
            </a:r>
            <a:r>
              <a:rPr lang="de-DE" sz="1600" baseline="-25000" dirty="0" smtClean="0">
                <a:latin typeface="Lucida Handwriting" pitchFamily="66" charset="0"/>
              </a:rPr>
              <a:t>Öl</a:t>
            </a:r>
            <a:r>
              <a:rPr lang="de-DE" dirty="0" smtClean="0">
                <a:latin typeface="Lucida Handwriting" pitchFamily="66" charset="0"/>
              </a:rPr>
              <a:t> </a:t>
            </a:r>
            <a:r>
              <a:rPr lang="de-DE" dirty="0">
                <a:latin typeface="Lucida Handwriting" pitchFamily="66" charset="0"/>
              </a:rPr>
              <a:t>= </a:t>
            </a:r>
            <a:r>
              <a:rPr lang="de-DE" dirty="0" smtClean="0">
                <a:latin typeface="Lucida Handwriting" pitchFamily="66" charset="0"/>
              </a:rPr>
              <a:t>980 </a:t>
            </a:r>
            <a:r>
              <a:rPr lang="de-DE" dirty="0">
                <a:latin typeface="Lucida Handwriting" pitchFamily="66" charset="0"/>
              </a:rPr>
              <a:t>g – </a:t>
            </a:r>
            <a:r>
              <a:rPr lang="de-DE" dirty="0" smtClean="0">
                <a:latin typeface="Lucida Handwriting" pitchFamily="66" charset="0"/>
              </a:rPr>
              <a:t>310 </a:t>
            </a:r>
            <a:r>
              <a:rPr lang="de-DE" dirty="0">
                <a:latin typeface="Lucida Handwriting" pitchFamily="66" charset="0"/>
              </a:rPr>
              <a:t>g = </a:t>
            </a:r>
            <a:r>
              <a:rPr lang="de-DE" dirty="0" smtClean="0">
                <a:latin typeface="Lucida Handwriting" pitchFamily="66" charset="0"/>
              </a:rPr>
              <a:t>670 </a:t>
            </a:r>
            <a:r>
              <a:rPr lang="de-DE" dirty="0">
                <a:latin typeface="Lucida Handwriting" pitchFamily="66" charset="0"/>
              </a:rPr>
              <a:t>g</a:t>
            </a:r>
          </a:p>
        </p:txBody>
      </p:sp>
      <p:sp>
        <p:nvSpPr>
          <p:cNvPr id="15" name="Textfeld 3"/>
          <p:cNvSpPr txBox="1">
            <a:spLocks noChangeArrowheads="1"/>
          </p:cNvSpPr>
          <p:nvPr/>
        </p:nvSpPr>
        <p:spPr bwMode="auto">
          <a:xfrm>
            <a:off x="611559" y="4887510"/>
            <a:ext cx="4393863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>
              <a:lnSpc>
                <a:spcPts val="2800"/>
              </a:lnSpc>
              <a:spcAft>
                <a:spcPts val="0"/>
              </a:spcAft>
            </a:pPr>
            <a:r>
              <a:rPr lang="de-DE" dirty="0" smtClean="0">
                <a:latin typeface="Lucida Handwriting" pitchFamily="66" charset="0"/>
              </a:rPr>
              <a:t>     =          = </a:t>
            </a:r>
            <a:endParaRPr lang="de-DE" dirty="0">
              <a:latin typeface="Lucida Handwriting" pitchFamily="66" charset="0"/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01" y="5016488"/>
            <a:ext cx="174609" cy="341282"/>
          </a:xfrm>
          <a:prstGeom prst="rect">
            <a:avLst/>
          </a:prstGeom>
        </p:spPr>
      </p:pic>
      <p:grpSp>
        <p:nvGrpSpPr>
          <p:cNvPr id="17" name="Gruppieren 8"/>
          <p:cNvGrpSpPr>
            <a:grpSpLocks/>
          </p:cNvGrpSpPr>
          <p:nvPr/>
        </p:nvGrpSpPr>
        <p:grpSpPr bwMode="auto">
          <a:xfrm>
            <a:off x="1344430" y="4812968"/>
            <a:ext cx="500424" cy="734483"/>
            <a:chOff x="7572375" y="4066489"/>
            <a:chExt cx="500618" cy="734483"/>
          </a:xfrm>
        </p:grpSpPr>
        <p:sp>
          <p:nvSpPr>
            <p:cNvPr id="18" name="Textfeld 23"/>
            <p:cNvSpPr txBox="1">
              <a:spLocks noChangeArrowheads="1"/>
            </p:cNvSpPr>
            <p:nvPr/>
          </p:nvSpPr>
          <p:spPr bwMode="auto">
            <a:xfrm>
              <a:off x="7572375" y="4066489"/>
              <a:ext cx="4333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dirty="0">
                  <a:latin typeface="Lucida Handwriting" pitchFamily="66" charset="0"/>
                </a:rPr>
                <a:t>m</a:t>
              </a:r>
            </a:p>
          </p:txBody>
        </p:sp>
        <p:sp>
          <p:nvSpPr>
            <p:cNvPr id="20" name="Textfeld 26"/>
            <p:cNvSpPr txBox="1">
              <a:spLocks noChangeArrowheads="1"/>
            </p:cNvSpPr>
            <p:nvPr/>
          </p:nvSpPr>
          <p:spPr bwMode="auto">
            <a:xfrm>
              <a:off x="7618555" y="4431640"/>
              <a:ext cx="34029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>
                  <a:latin typeface="Lucida Handwriting" pitchFamily="66" charset="0"/>
                </a:rPr>
                <a:t>V</a:t>
              </a:r>
            </a:p>
          </p:txBody>
        </p:sp>
        <p:cxnSp>
          <p:nvCxnSpPr>
            <p:cNvPr id="22" name="Gerade Verbindung 21"/>
            <p:cNvCxnSpPr/>
            <p:nvPr/>
          </p:nvCxnSpPr>
          <p:spPr bwMode="auto">
            <a:xfrm>
              <a:off x="7572736" y="4386867"/>
              <a:ext cx="500257" cy="158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uppieren 8"/>
          <p:cNvGrpSpPr>
            <a:grpSpLocks/>
          </p:cNvGrpSpPr>
          <p:nvPr/>
        </p:nvGrpSpPr>
        <p:grpSpPr bwMode="auto">
          <a:xfrm>
            <a:off x="2277649" y="4762241"/>
            <a:ext cx="1249978" cy="800472"/>
            <a:chOff x="7572736" y="4000500"/>
            <a:chExt cx="1250462" cy="800472"/>
          </a:xfrm>
        </p:grpSpPr>
        <p:sp>
          <p:nvSpPr>
            <p:cNvPr id="26" name="Textfeld 23"/>
            <p:cNvSpPr txBox="1">
              <a:spLocks noChangeArrowheads="1"/>
            </p:cNvSpPr>
            <p:nvPr/>
          </p:nvSpPr>
          <p:spPr bwMode="auto">
            <a:xfrm>
              <a:off x="7685557" y="4000500"/>
              <a:ext cx="8951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dirty="0" smtClean="0">
                  <a:latin typeface="Lucida Handwriting" pitchFamily="66" charset="0"/>
                </a:rPr>
                <a:t>670 g</a:t>
              </a:r>
              <a:endParaRPr lang="de-DE" dirty="0">
                <a:latin typeface="Lucida Handwriting" pitchFamily="66" charset="0"/>
              </a:endParaRPr>
            </a:p>
          </p:txBody>
        </p:sp>
        <p:sp>
          <p:nvSpPr>
            <p:cNvPr id="27" name="Textfeld 26"/>
            <p:cNvSpPr txBox="1">
              <a:spLocks noChangeArrowheads="1"/>
            </p:cNvSpPr>
            <p:nvPr/>
          </p:nvSpPr>
          <p:spPr bwMode="auto">
            <a:xfrm>
              <a:off x="7618555" y="4431640"/>
              <a:ext cx="12046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dirty="0" smtClean="0">
                  <a:latin typeface="Lucida Handwriting" pitchFamily="66" charset="0"/>
                </a:rPr>
                <a:t>750 cm³</a:t>
              </a:r>
              <a:endParaRPr lang="de-DE" dirty="0">
                <a:latin typeface="Lucida Handwriting" pitchFamily="66" charset="0"/>
              </a:endParaRPr>
            </a:p>
          </p:txBody>
        </p:sp>
        <p:cxnSp>
          <p:nvCxnSpPr>
            <p:cNvPr id="28" name="Gerade Verbindung 27"/>
            <p:cNvCxnSpPr/>
            <p:nvPr/>
          </p:nvCxnSpPr>
          <p:spPr bwMode="auto">
            <a:xfrm>
              <a:off x="7572736" y="4386867"/>
              <a:ext cx="1142668" cy="175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pieren 8"/>
          <p:cNvGrpSpPr>
            <a:grpSpLocks/>
          </p:cNvGrpSpPr>
          <p:nvPr/>
        </p:nvGrpSpPr>
        <p:grpSpPr bwMode="auto">
          <a:xfrm>
            <a:off x="4314041" y="4762241"/>
            <a:ext cx="659155" cy="800472"/>
            <a:chOff x="7530807" y="4000500"/>
            <a:chExt cx="659410" cy="800472"/>
          </a:xfrm>
        </p:grpSpPr>
        <p:sp>
          <p:nvSpPr>
            <p:cNvPr id="31" name="Textfeld 23"/>
            <p:cNvSpPr txBox="1">
              <a:spLocks noChangeArrowheads="1"/>
            </p:cNvSpPr>
            <p:nvPr/>
          </p:nvSpPr>
          <p:spPr bwMode="auto">
            <a:xfrm>
              <a:off x="7655061" y="4000500"/>
              <a:ext cx="3499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dirty="0" smtClean="0">
                  <a:latin typeface="Lucida Handwriting" pitchFamily="66" charset="0"/>
                </a:rPr>
                <a:t>g</a:t>
              </a:r>
              <a:endParaRPr lang="de-DE" dirty="0">
                <a:latin typeface="Lucida Handwriting" pitchFamily="66" charset="0"/>
              </a:endParaRPr>
            </a:p>
          </p:txBody>
        </p:sp>
        <p:sp>
          <p:nvSpPr>
            <p:cNvPr id="32" name="Textfeld 31"/>
            <p:cNvSpPr txBox="1">
              <a:spLocks noChangeArrowheads="1"/>
            </p:cNvSpPr>
            <p:nvPr/>
          </p:nvSpPr>
          <p:spPr bwMode="auto">
            <a:xfrm>
              <a:off x="7530807" y="4431640"/>
              <a:ext cx="6594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dirty="0" smtClean="0">
                  <a:latin typeface="Lucida Handwriting" pitchFamily="66" charset="0"/>
                </a:rPr>
                <a:t>cm³</a:t>
              </a:r>
              <a:endParaRPr lang="de-DE" dirty="0">
                <a:latin typeface="Lucida Handwriting" pitchFamily="66" charset="0"/>
              </a:endParaRPr>
            </a:p>
          </p:txBody>
        </p:sp>
        <p:cxnSp>
          <p:nvCxnSpPr>
            <p:cNvPr id="33" name="Gerade Verbindung 32"/>
            <p:cNvCxnSpPr/>
            <p:nvPr/>
          </p:nvCxnSpPr>
          <p:spPr bwMode="auto">
            <a:xfrm>
              <a:off x="7644794" y="4386867"/>
              <a:ext cx="462732" cy="175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feld 3"/>
          <p:cNvSpPr txBox="1">
            <a:spLocks noChangeArrowheads="1"/>
          </p:cNvSpPr>
          <p:nvPr/>
        </p:nvSpPr>
        <p:spPr bwMode="auto">
          <a:xfrm>
            <a:off x="3473026" y="4901952"/>
            <a:ext cx="1314998" cy="45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>
              <a:lnSpc>
                <a:spcPts val="2800"/>
              </a:lnSpc>
              <a:spcAft>
                <a:spcPts val="0"/>
              </a:spcAft>
            </a:pPr>
            <a:r>
              <a:rPr lang="de-DE" dirty="0" smtClean="0">
                <a:latin typeface="Lucida Handwriting" pitchFamily="66" charset="0"/>
              </a:rPr>
              <a:t>= 0,89</a:t>
            </a:r>
            <a:endParaRPr lang="de-DE" dirty="0">
              <a:latin typeface="Lucida Handwriting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uiExpand="1" build="p"/>
      <p:bldP spid="12" grpId="0" build="p"/>
      <p:bldP spid="13" grpId="0" build="p"/>
      <p:bldP spid="14" grpId="0" build="p"/>
      <p:bldP spid="15" grpId="0" build="p"/>
      <p:bldP spid="35" grpId="0" build="p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</Words>
  <Application>Microsoft Office PowerPoint</Application>
  <PresentationFormat>Bildschirmpräsentation (4:3)</PresentationFormat>
  <Paragraphs>142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</vt:vector>
  </HeadingPairs>
  <TitlesOfParts>
    <vt:vector size="16" baseType="lpstr">
      <vt:lpstr>Arial</vt:lpstr>
      <vt:lpstr>Calibri</vt:lpstr>
      <vt:lpstr>Symbol erw.</vt:lpstr>
      <vt:lpstr>Lucida Handwriting</vt:lpstr>
      <vt:lpstr>Larissa-Design</vt:lpstr>
      <vt:lpstr>1_Larissa-Design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EE-IT</dc:creator>
  <cp:lastModifiedBy>verwalter</cp:lastModifiedBy>
  <cp:revision>25</cp:revision>
  <dcterms:created xsi:type="dcterms:W3CDTF">2010-12-20T20:08:01Z</dcterms:created>
  <dcterms:modified xsi:type="dcterms:W3CDTF">2013-01-08T18:06:55Z</dcterms:modified>
</cp:coreProperties>
</file>